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embeddedFontLst>
    <p:embeddedFont>
      <p:font typeface="Inter SemiBold"/>
      <p:regular r:id="rId21"/>
      <p:bold r:id="rId22"/>
      <p:italic r:id="rId23"/>
      <p:boldItalic r:id="rId24"/>
    </p:embeddedFont>
    <p:embeddedFont>
      <p:font typeface="Inter"/>
      <p:regular r:id="rId25"/>
      <p:bold r:id="rId26"/>
      <p:italic r:id="rId27"/>
      <p:boldItalic r:id="rId28"/>
    </p:embeddedFont>
    <p:embeddedFont>
      <p:font typeface="Inter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InterSemiBold-bold.fntdata"/><Relationship Id="rId21" Type="http://schemas.openxmlformats.org/officeDocument/2006/relationships/font" Target="fonts/InterSemiBold-regular.fntdata"/><Relationship Id="rId24" Type="http://schemas.openxmlformats.org/officeDocument/2006/relationships/font" Target="fonts/InterSemiBold-boldItalic.fntdata"/><Relationship Id="rId23" Type="http://schemas.openxmlformats.org/officeDocument/2006/relationships/font" Target="fonts/InterSemiBol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Inter-boldItalic.fntdata"/><Relationship Id="rId27" Type="http://schemas.openxmlformats.org/officeDocument/2006/relationships/font" Target="fonts/Int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nter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nterMedium-italic.fntdata"/><Relationship Id="rId30" Type="http://schemas.openxmlformats.org/officeDocument/2006/relationships/font" Target="fonts/InterMedium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InterMedium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3b877fb5d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3b877fb5d8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b877fb5d8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3b877fb5d8_0_3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b877fb5d8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3b877fb5d8_0_3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3b877fb5d8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3b877fb5d8_0_3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3b877fb5d8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33b877fb5d8_0_2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3b877fb5d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33b877fb5d8_0_2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3b877fb5d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33b877fb5d8_0_2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b877fb5d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3b877fb5d8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b8ce7ad2a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b8ce7ad2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b877fb5d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3b877fb5d8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b877fb5d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33b877fb5d8_0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b83e52b9f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3b83e52b9f_2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b877fb5d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3b877fb5d8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3b877fb5d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3b877fb5d8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838200" y="194007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Inter SemiBold"/>
              <a:buNone/>
              <a:defRPr sz="7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453793" y="399158"/>
            <a:ext cx="4123015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PowerPoint Template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Google Shape;22;p3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23" name="Google Shape;23;p3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24;p3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사용자 지정 레이아웃">
  <p:cSld name="1_사용자 지정 레이아웃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Google Shape;32;p4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33" name="Google Shape;33;p4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" name="Google Shape;34;p4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" name="Google Shape;37;p4"/>
          <p:cNvSpPr txBox="1"/>
          <p:nvPr/>
        </p:nvSpPr>
        <p:spPr>
          <a:xfrm>
            <a:off x="453793" y="322213"/>
            <a:ext cx="2630415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</a:t>
            </a:r>
            <a:r>
              <a:rPr lang="en-US" sz="2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endParaRPr sz="2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1950145" y="352425"/>
            <a:ext cx="3852839" cy="39520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5448204" y="472383"/>
            <a:ext cx="161925" cy="155288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143741" y="388102"/>
            <a:ext cx="3239608" cy="323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  <a:defRPr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사용자 지정 레이아웃">
  <p:cSld name="2_사용자 지정 레이아웃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>
            <p:ph idx="2" type="pic"/>
          </p:nvPr>
        </p:nvSpPr>
        <p:spPr>
          <a:xfrm>
            <a:off x="552451" y="1247775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5"/>
          <p:cNvSpPr/>
          <p:nvPr>
            <p:ph idx="3" type="pic"/>
          </p:nvPr>
        </p:nvSpPr>
        <p:spPr>
          <a:xfrm>
            <a:off x="4319588" y="1247775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5"/>
          <p:cNvSpPr/>
          <p:nvPr>
            <p:ph idx="4" type="pic"/>
          </p:nvPr>
        </p:nvSpPr>
        <p:spPr>
          <a:xfrm>
            <a:off x="8086725" y="1247775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5"/>
          <p:cNvSpPr/>
          <p:nvPr>
            <p:ph idx="5" type="pic"/>
          </p:nvPr>
        </p:nvSpPr>
        <p:spPr>
          <a:xfrm>
            <a:off x="552451" y="3943350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6" type="pic"/>
          </p:nvPr>
        </p:nvSpPr>
        <p:spPr>
          <a:xfrm>
            <a:off x="4319588" y="3943350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7" type="pic"/>
          </p:nvPr>
        </p:nvSpPr>
        <p:spPr>
          <a:xfrm>
            <a:off x="8086725" y="3943350"/>
            <a:ext cx="3552825" cy="17526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5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53" name="Google Shape;53;p5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" name="Google Shape;54;p5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55" name="Google Shape;55;p5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7" name="Google Shape;57;p5"/>
          <p:cNvSpPr txBox="1"/>
          <p:nvPr/>
        </p:nvSpPr>
        <p:spPr>
          <a:xfrm>
            <a:off x="453793" y="322213"/>
            <a:ext cx="2630415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</a:t>
            </a:r>
            <a:r>
              <a:rPr lang="en-US" sz="2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endParaRPr sz="2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1950145" y="352425"/>
            <a:ext cx="3852839" cy="39520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5448204" y="472383"/>
            <a:ext cx="161925" cy="155288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 txBox="1"/>
          <p:nvPr>
            <p:ph idx="1" type="body"/>
          </p:nvPr>
        </p:nvSpPr>
        <p:spPr>
          <a:xfrm>
            <a:off x="2143741" y="388102"/>
            <a:ext cx="3239608" cy="323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  <a:defRPr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사용자 지정 레이아웃">
  <p:cSld name="3_사용자 지정 레이아웃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/>
          <p:nvPr>
            <p:ph idx="2" type="pic"/>
          </p:nvPr>
        </p:nvSpPr>
        <p:spPr>
          <a:xfrm>
            <a:off x="9208417" y="2092107"/>
            <a:ext cx="1838325" cy="1209675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6"/>
          <p:cNvSpPr/>
          <p:nvPr>
            <p:ph idx="3" type="pic"/>
          </p:nvPr>
        </p:nvSpPr>
        <p:spPr>
          <a:xfrm>
            <a:off x="9208417" y="3515874"/>
            <a:ext cx="1838325" cy="120967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"/>
          <p:cNvSpPr/>
          <p:nvPr>
            <p:ph idx="4" type="pic"/>
          </p:nvPr>
        </p:nvSpPr>
        <p:spPr>
          <a:xfrm>
            <a:off x="9208417" y="4939640"/>
            <a:ext cx="1838325" cy="120967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6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70" name="Google Shape;70;p6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1" name="Google Shape;71;p6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72" name="Google Shape;72;p6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6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4" name="Google Shape;74;p6"/>
          <p:cNvSpPr txBox="1"/>
          <p:nvPr/>
        </p:nvSpPr>
        <p:spPr>
          <a:xfrm>
            <a:off x="453793" y="322213"/>
            <a:ext cx="2630415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</a:t>
            </a:r>
            <a:r>
              <a:rPr lang="en-US" sz="2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endParaRPr sz="2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5" name="Google Shape;75;p6"/>
          <p:cNvSpPr/>
          <p:nvPr/>
        </p:nvSpPr>
        <p:spPr>
          <a:xfrm>
            <a:off x="1950145" y="352425"/>
            <a:ext cx="3852839" cy="39520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5448204" y="472383"/>
            <a:ext cx="161925" cy="155288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6"/>
          <p:cNvSpPr txBox="1"/>
          <p:nvPr>
            <p:ph idx="1" type="body"/>
          </p:nvPr>
        </p:nvSpPr>
        <p:spPr>
          <a:xfrm>
            <a:off x="2143741" y="388102"/>
            <a:ext cx="3239608" cy="323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  <a:defRPr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사용자 지정 레이아웃">
  <p:cSld name="4_사용자 지정 레이아웃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" name="Google Shape;83;p7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84" name="Google Shape;84;p7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5" name="Google Shape;85;p7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86" name="Google Shape;86;p7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8" name="Google Shape;88;p7"/>
          <p:cNvSpPr txBox="1"/>
          <p:nvPr/>
        </p:nvSpPr>
        <p:spPr>
          <a:xfrm>
            <a:off x="453793" y="322213"/>
            <a:ext cx="2630415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</a:t>
            </a:r>
            <a:r>
              <a:rPr lang="en-US" sz="2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endParaRPr sz="2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89" name="Google Shape;89;p7"/>
          <p:cNvSpPr/>
          <p:nvPr/>
        </p:nvSpPr>
        <p:spPr>
          <a:xfrm>
            <a:off x="1950145" y="352425"/>
            <a:ext cx="3852839" cy="39520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5448204" y="472383"/>
            <a:ext cx="161925" cy="155288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7"/>
          <p:cNvSpPr txBox="1"/>
          <p:nvPr>
            <p:ph idx="1" type="body"/>
          </p:nvPr>
        </p:nvSpPr>
        <p:spPr>
          <a:xfrm>
            <a:off x="2143741" y="388102"/>
            <a:ext cx="3239608" cy="323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  <a:defRPr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7"/>
          <p:cNvSpPr/>
          <p:nvPr>
            <p:ph idx="2" type="pic"/>
          </p:nvPr>
        </p:nvSpPr>
        <p:spPr>
          <a:xfrm>
            <a:off x="5214938" y="2309813"/>
            <a:ext cx="5229225" cy="320516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사용자 지정 레이아웃">
  <p:cSld name="5_사용자 지정 레이아웃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/>
          <p:nvPr>
            <p:ph idx="2" type="pic"/>
          </p:nvPr>
        </p:nvSpPr>
        <p:spPr>
          <a:xfrm>
            <a:off x="7409279" y="1799540"/>
            <a:ext cx="2033784" cy="2033784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8"/>
          <p:cNvSpPr/>
          <p:nvPr>
            <p:ph idx="3" type="pic"/>
          </p:nvPr>
        </p:nvSpPr>
        <p:spPr>
          <a:xfrm>
            <a:off x="9605766" y="1799540"/>
            <a:ext cx="2033784" cy="2033784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8"/>
          <p:cNvSpPr/>
          <p:nvPr>
            <p:ph idx="4" type="pic"/>
          </p:nvPr>
        </p:nvSpPr>
        <p:spPr>
          <a:xfrm>
            <a:off x="5212792" y="4005066"/>
            <a:ext cx="2033784" cy="2033784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8"/>
          <p:cNvSpPr/>
          <p:nvPr>
            <p:ph idx="5" type="pic"/>
          </p:nvPr>
        </p:nvSpPr>
        <p:spPr>
          <a:xfrm>
            <a:off x="7409279" y="4005066"/>
            <a:ext cx="2033784" cy="2033784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8"/>
          <p:cNvSpPr/>
          <p:nvPr>
            <p:ph idx="6" type="pic"/>
          </p:nvPr>
        </p:nvSpPr>
        <p:spPr>
          <a:xfrm>
            <a:off x="9605766" y="4005066"/>
            <a:ext cx="2033784" cy="2033784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8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8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104" name="Google Shape;104;p8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" name="Google Shape;105;p8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106" name="Google Shape;106;p8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8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8" name="Google Shape;108;p8"/>
          <p:cNvSpPr txBox="1"/>
          <p:nvPr/>
        </p:nvSpPr>
        <p:spPr>
          <a:xfrm>
            <a:off x="453793" y="322213"/>
            <a:ext cx="2630415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2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</a:t>
            </a:r>
            <a:r>
              <a:rPr lang="en-US" sz="2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2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endParaRPr sz="2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1950145" y="352425"/>
            <a:ext cx="3852839" cy="39520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5448204" y="472383"/>
            <a:ext cx="161925" cy="155288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2143741" y="388102"/>
            <a:ext cx="3239608" cy="323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  <a:defRPr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8"/>
          <p:cNvSpPr/>
          <p:nvPr>
            <p:ph idx="7" type="pic"/>
          </p:nvPr>
        </p:nvSpPr>
        <p:spPr>
          <a:xfrm>
            <a:off x="5212792" y="1799540"/>
            <a:ext cx="2033784" cy="203378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nter SemiBold"/>
              <a:buNone/>
              <a:defRPr b="0" i="0" sz="4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gerson.morales.deras/viz/AnalyticsScience/Story1?publish=yes" TargetMode="External"/><Relationship Id="rId4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"/>
          <p:cNvSpPr/>
          <p:nvPr/>
        </p:nvSpPr>
        <p:spPr>
          <a:xfrm>
            <a:off x="8046699" y="4435075"/>
            <a:ext cx="3498900" cy="669600"/>
          </a:xfrm>
          <a:prstGeom prst="roundRect">
            <a:avLst>
              <a:gd fmla="val 13964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Team: Analytics Science</a:t>
            </a:r>
            <a:endParaRPr b="0" i="0" sz="13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9"/>
          <p:cNvSpPr/>
          <p:nvPr/>
        </p:nvSpPr>
        <p:spPr>
          <a:xfrm>
            <a:off x="301450" y="3030200"/>
            <a:ext cx="11364900" cy="11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254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Inter SemiBold"/>
              <a:buNone/>
            </a:pPr>
            <a:r>
              <a:rPr lang="en-US" sz="3411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    </a:t>
            </a:r>
            <a:r>
              <a:rPr lang="en-US" sz="4011">
                <a:solidFill>
                  <a:schemeClr val="accent3"/>
                </a:solidFill>
                <a:latin typeface="Impact"/>
                <a:ea typeface="Impact"/>
                <a:cs typeface="Impact"/>
                <a:sym typeface="Impact"/>
              </a:rPr>
              <a:t> Agent VS</a:t>
            </a:r>
            <a:r>
              <a:rPr lang="en-US" sz="4011">
                <a:solidFill>
                  <a:schemeClr val="accent3"/>
                </a:solidFill>
                <a:latin typeface="Impact"/>
                <a:ea typeface="Impact"/>
                <a:cs typeface="Impact"/>
                <a:sym typeface="Impact"/>
              </a:rPr>
              <a:t> – Adaptive Staffing Intelligence</a:t>
            </a:r>
            <a:endParaRPr sz="1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9" name="Google Shape;119;p9"/>
          <p:cNvSpPr/>
          <p:nvPr/>
        </p:nvSpPr>
        <p:spPr>
          <a:xfrm>
            <a:off x="693300" y="3269822"/>
            <a:ext cx="613400" cy="669475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" name="Google Shape;120;p9"/>
          <p:cNvCxnSpPr/>
          <p:nvPr/>
        </p:nvCxnSpPr>
        <p:spPr>
          <a:xfrm>
            <a:off x="3512820" y="3538046"/>
            <a:ext cx="0" cy="1552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21" name="Google Shape;121;p9"/>
          <p:cNvGrpSpPr/>
          <p:nvPr/>
        </p:nvGrpSpPr>
        <p:grpSpPr>
          <a:xfrm>
            <a:off x="10807863" y="3269821"/>
            <a:ext cx="702965" cy="669465"/>
            <a:chOff x="9587227" y="3666070"/>
            <a:chExt cx="289560" cy="289561"/>
          </a:xfrm>
        </p:grpSpPr>
        <p:sp>
          <p:nvSpPr>
            <p:cNvPr id="122" name="Google Shape;122;p9"/>
            <p:cNvSpPr/>
            <p:nvPr/>
          </p:nvSpPr>
          <p:spPr>
            <a:xfrm>
              <a:off x="9587227" y="3666070"/>
              <a:ext cx="289560" cy="289560"/>
            </a:xfrm>
            <a:prstGeom prst="donut">
              <a:avLst>
                <a:gd fmla="val 9278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3" name="Google Shape;123;p9"/>
            <p:cNvGrpSpPr/>
            <p:nvPr/>
          </p:nvGrpSpPr>
          <p:grpSpPr>
            <a:xfrm>
              <a:off x="9587228" y="3666070"/>
              <a:ext cx="289559" cy="289561"/>
              <a:chOff x="9587204" y="3666070"/>
              <a:chExt cx="289559" cy="289561"/>
            </a:xfrm>
          </p:grpSpPr>
          <p:sp>
            <p:nvSpPr>
              <p:cNvPr id="124" name="Google Shape;124;p9"/>
              <p:cNvSpPr/>
              <p:nvPr/>
            </p:nvSpPr>
            <p:spPr>
              <a:xfrm>
                <a:off x="9631018" y="3666070"/>
                <a:ext cx="201933" cy="60844"/>
              </a:xfrm>
              <a:custGeom>
                <a:rect b="b" l="l" r="r" t="t"/>
                <a:pathLst>
                  <a:path extrusionOk="0" h="60844" w="201933">
                    <a:moveTo>
                      <a:pt x="100966" y="0"/>
                    </a:moveTo>
                    <a:cubicBezTo>
                      <a:pt x="120956" y="0"/>
                      <a:pt x="140000" y="4051"/>
                      <a:pt x="157321" y="11378"/>
                    </a:cubicBezTo>
                    <a:lnTo>
                      <a:pt x="201933" y="41456"/>
                    </a:lnTo>
                    <a:lnTo>
                      <a:pt x="183518" y="60844"/>
                    </a:lnTo>
                    <a:lnTo>
                      <a:pt x="146864" y="36131"/>
                    </a:lnTo>
                    <a:cubicBezTo>
                      <a:pt x="132757" y="30165"/>
                      <a:pt x="117247" y="26865"/>
                      <a:pt x="100966" y="26865"/>
                    </a:cubicBezTo>
                    <a:cubicBezTo>
                      <a:pt x="84685" y="26865"/>
                      <a:pt x="69175" y="30165"/>
                      <a:pt x="55068" y="36131"/>
                    </a:cubicBezTo>
                    <a:lnTo>
                      <a:pt x="18415" y="60843"/>
                    </a:lnTo>
                    <a:lnTo>
                      <a:pt x="0" y="41455"/>
                    </a:lnTo>
                    <a:lnTo>
                      <a:pt x="44611" y="11378"/>
                    </a:lnTo>
                    <a:cubicBezTo>
                      <a:pt x="61932" y="4051"/>
                      <a:pt x="80976" y="0"/>
                      <a:pt x="1009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9"/>
              <p:cNvSpPr/>
              <p:nvPr/>
            </p:nvSpPr>
            <p:spPr>
              <a:xfrm>
                <a:off x="9631017" y="3894788"/>
                <a:ext cx="201932" cy="60843"/>
              </a:xfrm>
              <a:custGeom>
                <a:rect b="b" l="l" r="r" t="t"/>
                <a:pathLst>
                  <a:path extrusionOk="0" h="60843" w="201932">
                    <a:moveTo>
                      <a:pt x="183518" y="0"/>
                    </a:moveTo>
                    <a:lnTo>
                      <a:pt x="201932" y="19388"/>
                    </a:lnTo>
                    <a:lnTo>
                      <a:pt x="157321" y="49466"/>
                    </a:lnTo>
                    <a:cubicBezTo>
                      <a:pt x="140000" y="56792"/>
                      <a:pt x="120956" y="60843"/>
                      <a:pt x="100966" y="60843"/>
                    </a:cubicBezTo>
                    <a:cubicBezTo>
                      <a:pt x="80976" y="60843"/>
                      <a:pt x="61932" y="56792"/>
                      <a:pt x="44611" y="49466"/>
                    </a:cubicBezTo>
                    <a:lnTo>
                      <a:pt x="0" y="19388"/>
                    </a:lnTo>
                    <a:lnTo>
                      <a:pt x="18415" y="0"/>
                    </a:lnTo>
                    <a:lnTo>
                      <a:pt x="55068" y="24712"/>
                    </a:lnTo>
                    <a:cubicBezTo>
                      <a:pt x="69175" y="30679"/>
                      <a:pt x="84685" y="33978"/>
                      <a:pt x="100966" y="33978"/>
                    </a:cubicBezTo>
                    <a:cubicBezTo>
                      <a:pt x="117247" y="33978"/>
                      <a:pt x="132757" y="30679"/>
                      <a:pt x="146864" y="24712"/>
                    </a:cubicBezTo>
                    <a:lnTo>
                      <a:pt x="18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9"/>
              <p:cNvSpPr/>
              <p:nvPr/>
            </p:nvSpPr>
            <p:spPr>
              <a:xfrm>
                <a:off x="9587204" y="3707525"/>
                <a:ext cx="62229" cy="206650"/>
              </a:xfrm>
              <a:custGeom>
                <a:rect b="b" l="l" r="r" t="t"/>
                <a:pathLst>
                  <a:path extrusionOk="0" h="206650" w="62229">
                    <a:moveTo>
                      <a:pt x="43814" y="0"/>
                    </a:moveTo>
                    <a:lnTo>
                      <a:pt x="62229" y="19388"/>
                    </a:lnTo>
                    <a:lnTo>
                      <a:pt x="61401" y="19946"/>
                    </a:lnTo>
                    <a:cubicBezTo>
                      <a:pt x="40063" y="41285"/>
                      <a:pt x="26865" y="70764"/>
                      <a:pt x="26865" y="103325"/>
                    </a:cubicBezTo>
                    <a:cubicBezTo>
                      <a:pt x="26865" y="135887"/>
                      <a:pt x="40063" y="165365"/>
                      <a:pt x="61401" y="186704"/>
                    </a:cubicBezTo>
                    <a:lnTo>
                      <a:pt x="62229" y="187262"/>
                    </a:lnTo>
                    <a:lnTo>
                      <a:pt x="43814" y="206650"/>
                    </a:lnTo>
                    <a:lnTo>
                      <a:pt x="42405" y="205700"/>
                    </a:lnTo>
                    <a:cubicBezTo>
                      <a:pt x="16205" y="179500"/>
                      <a:pt x="0" y="143305"/>
                      <a:pt x="0" y="103325"/>
                    </a:cubicBezTo>
                    <a:cubicBezTo>
                      <a:pt x="0" y="63345"/>
                      <a:pt x="16205" y="27150"/>
                      <a:pt x="42405" y="950"/>
                    </a:cubicBezTo>
                    <a:lnTo>
                      <a:pt x="4381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9814535" y="3707527"/>
                <a:ext cx="62228" cy="206649"/>
              </a:xfrm>
              <a:custGeom>
                <a:rect b="b" l="l" r="r" t="t"/>
                <a:pathLst>
                  <a:path extrusionOk="0" h="206649" w="62228">
                    <a:moveTo>
                      <a:pt x="18415" y="0"/>
                    </a:moveTo>
                    <a:lnTo>
                      <a:pt x="19823" y="949"/>
                    </a:lnTo>
                    <a:cubicBezTo>
                      <a:pt x="46023" y="27149"/>
                      <a:pt x="62228" y="63344"/>
                      <a:pt x="62228" y="103324"/>
                    </a:cubicBezTo>
                    <a:cubicBezTo>
                      <a:pt x="62228" y="143304"/>
                      <a:pt x="46023" y="179499"/>
                      <a:pt x="19823" y="205699"/>
                    </a:cubicBezTo>
                    <a:lnTo>
                      <a:pt x="18414" y="206649"/>
                    </a:lnTo>
                    <a:lnTo>
                      <a:pt x="0" y="187261"/>
                    </a:lnTo>
                    <a:lnTo>
                      <a:pt x="827" y="186703"/>
                    </a:lnTo>
                    <a:cubicBezTo>
                      <a:pt x="22165" y="165364"/>
                      <a:pt x="35363" y="135886"/>
                      <a:pt x="35363" y="103324"/>
                    </a:cubicBezTo>
                    <a:cubicBezTo>
                      <a:pt x="35363" y="70763"/>
                      <a:pt x="22165" y="41284"/>
                      <a:pt x="827" y="19945"/>
                    </a:cubicBezTo>
                    <a:lnTo>
                      <a:pt x="0" y="19388"/>
                    </a:lnTo>
                    <a:lnTo>
                      <a:pt x="184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8" name="Google Shape;128;p9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9"/>
          <p:cNvSpPr txBox="1"/>
          <p:nvPr/>
        </p:nvSpPr>
        <p:spPr>
          <a:xfrm>
            <a:off x="453801" y="399138"/>
            <a:ext cx="447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0" name="Google Shape;130;p9"/>
          <p:cNvGrpSpPr/>
          <p:nvPr/>
        </p:nvGrpSpPr>
        <p:grpSpPr>
          <a:xfrm>
            <a:off x="11449608" y="393358"/>
            <a:ext cx="288599" cy="288599"/>
            <a:chOff x="11449608" y="393358"/>
            <a:chExt cx="288599" cy="288599"/>
          </a:xfrm>
        </p:grpSpPr>
        <p:sp>
          <p:nvSpPr>
            <p:cNvPr id="131" name="Google Shape;131;p9"/>
            <p:cNvSpPr/>
            <p:nvPr/>
          </p:nvSpPr>
          <p:spPr>
            <a:xfrm>
              <a:off x="11449608" y="393358"/>
              <a:ext cx="288599" cy="2885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2" name="Google Shape;132;p9"/>
            <p:cNvGrpSpPr/>
            <p:nvPr/>
          </p:nvGrpSpPr>
          <p:grpSpPr>
            <a:xfrm>
              <a:off x="11514464" y="458214"/>
              <a:ext cx="158887" cy="158887"/>
              <a:chOff x="5275262" y="5641976"/>
              <a:chExt cx="315913" cy="315913"/>
            </a:xfrm>
          </p:grpSpPr>
          <p:sp>
            <p:nvSpPr>
              <p:cNvPr id="133" name="Google Shape;133;p9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9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5" name="Google Shape;135;p9"/>
          <p:cNvSpPr txBox="1"/>
          <p:nvPr>
            <p:ph type="title"/>
          </p:nvPr>
        </p:nvSpPr>
        <p:spPr>
          <a:xfrm>
            <a:off x="-2847550" y="1128150"/>
            <a:ext cx="17241900" cy="21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Inter SemiBold"/>
              <a:buNone/>
            </a:pPr>
            <a:r>
              <a:rPr lang="en-US"/>
              <a:t>G</a:t>
            </a:r>
            <a:r>
              <a:rPr lang="en-US">
                <a:solidFill>
                  <a:schemeClr val="accent2"/>
                </a:solidFill>
              </a:rPr>
              <a:t>o</a:t>
            </a:r>
            <a:r>
              <a:rPr lang="en-US">
                <a:solidFill>
                  <a:schemeClr val="accent3"/>
                </a:solidFill>
              </a:rPr>
              <a:t>o</a:t>
            </a:r>
            <a:r>
              <a:rPr lang="en-US"/>
              <a:t>g</a:t>
            </a:r>
            <a:r>
              <a:rPr lang="en-US">
                <a:solidFill>
                  <a:schemeClr val="accent4"/>
                </a:solidFill>
              </a:rPr>
              <a:t>l</a:t>
            </a:r>
            <a:r>
              <a:rPr lang="en-US">
                <a:solidFill>
                  <a:schemeClr val="accent2"/>
                </a:solidFill>
              </a:rPr>
              <a:t>e C</a:t>
            </a:r>
            <a:r>
              <a:rPr lang="en-US">
                <a:solidFill>
                  <a:schemeClr val="accent3"/>
                </a:solidFill>
              </a:rPr>
              <a:t>o</a:t>
            </a:r>
            <a:r>
              <a:rPr lang="en-US"/>
              <a:t>m</a:t>
            </a:r>
            <a:r>
              <a:rPr lang="en-US">
                <a:solidFill>
                  <a:schemeClr val="accent4"/>
                </a:solidFill>
              </a:rPr>
              <a:t>p</a:t>
            </a:r>
            <a:r>
              <a:rPr lang="en-US"/>
              <a:t>e</a:t>
            </a:r>
            <a:r>
              <a:rPr lang="en-US">
                <a:solidFill>
                  <a:schemeClr val="accent2"/>
                </a:solidFill>
              </a:rPr>
              <a:t>t</a:t>
            </a:r>
            <a:r>
              <a:rPr lang="en-US">
                <a:solidFill>
                  <a:schemeClr val="accent3"/>
                </a:solidFill>
              </a:rPr>
              <a:t>i</a:t>
            </a:r>
            <a:r>
              <a:rPr lang="en-US"/>
              <a:t>t</a:t>
            </a:r>
            <a:r>
              <a:rPr lang="en-US">
                <a:solidFill>
                  <a:schemeClr val="accent4"/>
                </a:solidFill>
              </a:rPr>
              <a:t>i</a:t>
            </a:r>
            <a:r>
              <a:rPr lang="en-US">
                <a:solidFill>
                  <a:schemeClr val="accent2"/>
                </a:solidFill>
              </a:rPr>
              <a:t>o</a:t>
            </a:r>
            <a:r>
              <a:rPr lang="en-US">
                <a:solidFill>
                  <a:schemeClr val="accent3"/>
                </a:solidFill>
              </a:rPr>
              <a:t>n</a:t>
            </a:r>
            <a:endParaRPr sz="4311">
              <a:solidFill>
                <a:schemeClr val="accent3"/>
              </a:solidFill>
            </a:endParaRPr>
          </a:p>
        </p:txBody>
      </p:sp>
      <p:sp>
        <p:nvSpPr>
          <p:cNvPr id="136" name="Google Shape;136;p9"/>
          <p:cNvSpPr txBox="1"/>
          <p:nvPr/>
        </p:nvSpPr>
        <p:spPr>
          <a:xfrm>
            <a:off x="8237275" y="5210525"/>
            <a:ext cx="3212400" cy="12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Guoqian Zeng       j_zeng@berkeley.edu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Gerson Morales   gerson_morales@berkeley.edu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TIanyu Qi               tqi4@berkeley.edu</a:t>
            </a:r>
            <a:b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Yilin Chen              cali_elaine@berkeley.edu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57" name="Google Shape;257;p18"/>
          <p:cNvSpPr txBox="1"/>
          <p:nvPr/>
        </p:nvSpPr>
        <p:spPr>
          <a:xfrm>
            <a:off x="5951500" y="1478950"/>
            <a:ext cx="5874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Dynamic and irregular decision timing</a:t>
            </a:r>
            <a:r>
              <a:rPr lang="en-US" sz="2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：Hiring/Firing decision made by month but advertisers sign up by day, leads to different Action Space.</a:t>
            </a:r>
            <a:endParaRPr sz="2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8" name="Google Shape;258;p18"/>
          <p:cNvSpPr/>
          <p:nvPr/>
        </p:nvSpPr>
        <p:spPr>
          <a:xfrm>
            <a:off x="417474" y="1659250"/>
            <a:ext cx="261000" cy="268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8"/>
          <p:cNvSpPr txBox="1"/>
          <p:nvPr/>
        </p:nvSpPr>
        <p:spPr>
          <a:xfrm>
            <a:off x="-76900" y="721563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Model: Semi-Markov Decision Processes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94550" y="1069188"/>
            <a:ext cx="786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4. 1.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Choice of Model based on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two key challenges</a:t>
            </a:r>
            <a:endParaRPr b="1"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1" name="Google Shape;261;p18"/>
          <p:cNvSpPr txBox="1"/>
          <p:nvPr/>
        </p:nvSpPr>
        <p:spPr>
          <a:xfrm>
            <a:off x="713850" y="1507113"/>
            <a:ext cx="4905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delay of Hiring/Firing decision effect</a:t>
            </a: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：The real effect of hiring/firing decision won't start until next month.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2" name="Google Shape;262;p18"/>
          <p:cNvSpPr txBox="1"/>
          <p:nvPr/>
        </p:nvSpPr>
        <p:spPr>
          <a:xfrm>
            <a:off x="567150" y="2795313"/>
            <a:ext cx="6073200" cy="8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Semi-MDP：</a:t>
            </a: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Models time-delayed effects of decisions Learns the best decision-making policy</a:t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3" name="Google Shape;263;p18"/>
          <p:cNvSpPr/>
          <p:nvPr/>
        </p:nvSpPr>
        <p:spPr>
          <a:xfrm>
            <a:off x="5655125" y="1662851"/>
            <a:ext cx="261000" cy="261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4" name="Google Shape;2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463" y="4070198"/>
            <a:ext cx="3959471" cy="230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6475" y="4247438"/>
            <a:ext cx="4562950" cy="19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8"/>
          <p:cNvSpPr txBox="1"/>
          <p:nvPr/>
        </p:nvSpPr>
        <p:spPr>
          <a:xfrm>
            <a:off x="1710425" y="3788900"/>
            <a:ext cx="159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 Comparison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7" name="Google Shape;267;p18"/>
          <p:cNvSpPr txBox="1"/>
          <p:nvPr/>
        </p:nvSpPr>
        <p:spPr>
          <a:xfrm>
            <a:off x="8200700" y="3734425"/>
            <a:ext cx="159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 Comparison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8" name="Google Shape;268;p18"/>
          <p:cNvSpPr txBox="1"/>
          <p:nvPr/>
        </p:nvSpPr>
        <p:spPr>
          <a:xfrm>
            <a:off x="7239350" y="2777088"/>
            <a:ext cx="3757200" cy="8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Using utility rate to optimize &amp; </a:t>
            </a:r>
            <a:r>
              <a:rPr b="1"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Reinforcement</a:t>
            </a:r>
            <a:r>
              <a:rPr b="1"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learning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9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74" name="Google Shape;274;p19"/>
          <p:cNvSpPr txBox="1"/>
          <p:nvPr/>
        </p:nvSpPr>
        <p:spPr>
          <a:xfrm>
            <a:off x="-76900" y="721563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Model: Semi-Markov Decision Processes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5" name="Google Shape;275;p19"/>
          <p:cNvSpPr txBox="1"/>
          <p:nvPr/>
        </p:nvSpPr>
        <p:spPr>
          <a:xfrm>
            <a:off x="899475" y="1244088"/>
            <a:ext cx="6073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</a:t>
            </a: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i-</a:t>
            </a: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Markov Decision Processes Model</a:t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76" name="Google Shape;2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8" y="1797225"/>
            <a:ext cx="3405351" cy="46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4000" y="1721100"/>
            <a:ext cx="4131125" cy="484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0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83" name="Google Shape;283;p20"/>
          <p:cNvSpPr txBox="1"/>
          <p:nvPr/>
        </p:nvSpPr>
        <p:spPr>
          <a:xfrm>
            <a:off x="-132225" y="841925"/>
            <a:ext cx="9684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Performance Comparison &amp; Sensitivity Analysis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4" name="Google Shape;284;p20"/>
          <p:cNvSpPr txBox="1"/>
          <p:nvPr/>
        </p:nvSpPr>
        <p:spPr>
          <a:xfrm>
            <a:off x="9289575" y="3367300"/>
            <a:ext cx="25350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HIgher than</a:t>
            </a: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 Benchmark’ net profit: </a:t>
            </a:r>
            <a:endParaRPr sz="15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USA: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$2,718,676.86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UK: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$3,109,699.53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India: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 $150,586.55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China: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$287,660.28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85" name="Google Shape;285;p20"/>
          <p:cNvSpPr txBox="1"/>
          <p:nvPr/>
        </p:nvSpPr>
        <p:spPr>
          <a:xfrm>
            <a:off x="360600" y="1381250"/>
            <a:ext cx="114708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 implement three models: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Benchmark Model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(No Hiring or Firing),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Semi-MDP &amp; utility rate as optimization method 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Semi-MDP &amp; DQN(deep Q-Network)（without enough computing power to finish). 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86" name="Google Shape;2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75" y="3116675"/>
            <a:ext cx="8439000" cy="27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0"/>
          <p:cNvSpPr/>
          <p:nvPr/>
        </p:nvSpPr>
        <p:spPr>
          <a:xfrm>
            <a:off x="3605949" y="2259125"/>
            <a:ext cx="315300" cy="324000"/>
          </a:xfrm>
          <a:prstGeom prst="roundRect">
            <a:avLst>
              <a:gd fmla="val 16667" name="adj"/>
            </a:avLst>
          </a:prstGeom>
          <a:solidFill>
            <a:srgbClr val="FFA50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0"/>
          <p:cNvSpPr/>
          <p:nvPr/>
        </p:nvSpPr>
        <p:spPr>
          <a:xfrm>
            <a:off x="900774" y="2259125"/>
            <a:ext cx="315300" cy="324000"/>
          </a:xfrm>
          <a:prstGeom prst="roundRect">
            <a:avLst>
              <a:gd fmla="val 16667" name="adj"/>
            </a:avLst>
          </a:prstGeom>
          <a:solidFill>
            <a:srgbClr val="1C00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0"/>
          <p:cNvSpPr txBox="1"/>
          <p:nvPr/>
        </p:nvSpPr>
        <p:spPr>
          <a:xfrm>
            <a:off x="1349800" y="2290625"/>
            <a:ext cx="2038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Benchmark Model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0" name="Google Shape;290;p20"/>
          <p:cNvSpPr txBox="1"/>
          <p:nvPr/>
        </p:nvSpPr>
        <p:spPr>
          <a:xfrm>
            <a:off x="4237225" y="2282975"/>
            <a:ext cx="5410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Semi-MDP &amp; utility rate as optimization method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9289575" y="2232525"/>
            <a:ext cx="27159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$1,293,332 higher than Second model for USA!</a:t>
            </a:r>
            <a:endParaRPr sz="21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0"/>
          <p:cNvSpPr/>
          <p:nvPr/>
        </p:nvSpPr>
        <p:spPr>
          <a:xfrm>
            <a:off x="9571050" y="2049875"/>
            <a:ext cx="315300" cy="3240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1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98" name="Google Shape;298;p21"/>
          <p:cNvSpPr txBox="1"/>
          <p:nvPr/>
        </p:nvSpPr>
        <p:spPr>
          <a:xfrm>
            <a:off x="-132225" y="689525"/>
            <a:ext cx="9684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Performance Comparison &amp; Sensitivity Analysis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4069950" y="2238925"/>
            <a:ext cx="56211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Higher</a:t>
            </a: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 tha</a:t>
            </a: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n Benchmark’ net profit:</a:t>
            </a:r>
            <a:endParaRPr sz="15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USA: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$1,269,794.78         </a:t>
            </a: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UK: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 $2,481,857.65 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India: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 $533,471.82            </a:t>
            </a:r>
            <a:r>
              <a:rPr b="1" lang="en-US" sz="1500">
                <a:solidFill>
                  <a:srgbClr val="C22114"/>
                </a:solidFill>
                <a:latin typeface="Inter"/>
                <a:ea typeface="Inter"/>
                <a:cs typeface="Inter"/>
                <a:sym typeface="Inter"/>
              </a:rPr>
              <a:t>China:</a:t>
            </a:r>
            <a:r>
              <a:rPr lang="en-US" sz="1500">
                <a:solidFill>
                  <a:srgbClr val="C22114"/>
                </a:solidFill>
                <a:latin typeface="Inter Medium"/>
                <a:ea typeface="Inter Medium"/>
                <a:cs typeface="Inter Medium"/>
                <a:sym typeface="Inter Medium"/>
              </a:rPr>
              <a:t> -$1,111,863.44 (decrease)</a:t>
            </a:r>
            <a:endParaRPr sz="1500">
              <a:solidFill>
                <a:srgbClr val="C2211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00" name="Google Shape;300;p21"/>
          <p:cNvSpPr txBox="1"/>
          <p:nvPr/>
        </p:nvSpPr>
        <p:spPr>
          <a:xfrm>
            <a:off x="429975" y="1179800"/>
            <a:ext cx="1147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 simulate </a:t>
            </a:r>
            <a:r>
              <a:rPr b="1"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three market extremes</a:t>
            </a:r>
            <a:r>
              <a:rPr lang="en-US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for sensitivity analysis.</a:t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1" name="Google Shape;3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71" y="2147450"/>
            <a:ext cx="3445828" cy="1129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025" y="3651921"/>
            <a:ext cx="3445828" cy="1129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025" y="5156393"/>
            <a:ext cx="3445828" cy="1129448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1"/>
          <p:cNvSpPr txBox="1"/>
          <p:nvPr/>
        </p:nvSpPr>
        <p:spPr>
          <a:xfrm>
            <a:off x="337425" y="1583225"/>
            <a:ext cx="115254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(1) 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As users of google's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newly launched products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may not adapt to them, the number of signs up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dropped sharply in a certain 1-2 months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then recovered to a normal level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" name="Google Shape;305;p21"/>
          <p:cNvSpPr txBox="1"/>
          <p:nvPr/>
        </p:nvSpPr>
        <p:spPr>
          <a:xfrm>
            <a:off x="304800" y="3265425"/>
            <a:ext cx="11770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(2)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Google rolled out a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marketing strategy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that suddenly led to a huge increase in users.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Q4 sign up is doubled.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" name="Google Shape;306;p21"/>
          <p:cNvSpPr txBox="1"/>
          <p:nvPr/>
        </p:nvSpPr>
        <p:spPr>
          <a:xfrm>
            <a:off x="4129825" y="3743400"/>
            <a:ext cx="56211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Higher than Benchmark’ net profit:</a:t>
            </a:r>
            <a:endParaRPr sz="15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USA: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$2,385,481.15          </a:t>
            </a: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UK: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$2,632,364.60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India: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$1,680,741.35          </a:t>
            </a: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 China: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$399,483.86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07" name="Google Shape;307;p21"/>
          <p:cNvSpPr txBox="1"/>
          <p:nvPr/>
        </p:nvSpPr>
        <p:spPr>
          <a:xfrm>
            <a:off x="291175" y="4822638"/>
            <a:ext cx="11770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(3)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market picked up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in 2025, with the number of signs up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increase by 50% every month</a:t>
            </a: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throughout the year.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21"/>
          <p:cNvSpPr txBox="1"/>
          <p:nvPr/>
        </p:nvSpPr>
        <p:spPr>
          <a:xfrm>
            <a:off x="4219625" y="5247900"/>
            <a:ext cx="56211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Higher than Benchmark’ net profit:</a:t>
            </a:r>
            <a:endParaRPr sz="15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USA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: $443,152.10            </a:t>
            </a: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  UK: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$1,877,738.83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India: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$1,965,008.37         </a:t>
            </a:r>
            <a:r>
              <a:rPr b="1" lang="en-US" sz="15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rPr>
              <a:t>China: </a:t>
            </a:r>
            <a:r>
              <a:rPr lang="en-US" sz="1500">
                <a:solidFill>
                  <a:schemeClr val="accent4"/>
                </a:solidFill>
                <a:latin typeface="Inter Medium"/>
                <a:ea typeface="Inter Medium"/>
                <a:cs typeface="Inter Medium"/>
                <a:sym typeface="Inter Medium"/>
              </a:rPr>
              <a:t>$9,286,974.22</a:t>
            </a:r>
            <a:endParaRPr sz="1500">
              <a:solidFill>
                <a:schemeClr val="accent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09" name="Google Shape;309;p21"/>
          <p:cNvSpPr txBox="1"/>
          <p:nvPr/>
        </p:nvSpPr>
        <p:spPr>
          <a:xfrm>
            <a:off x="8235025" y="689525"/>
            <a:ext cx="33174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Inter Medium"/>
              <a:buNone/>
            </a:pPr>
            <a:r>
              <a:rPr lang="en-US" sz="195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This </a:t>
            </a:r>
            <a:r>
              <a:rPr lang="en-US" sz="195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m</a:t>
            </a:r>
            <a:r>
              <a:rPr lang="en-US" sz="195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odel ADAPTS to many extremes!</a:t>
            </a:r>
            <a:endParaRPr sz="195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0" name="Google Shape;310;p21"/>
          <p:cNvSpPr/>
          <p:nvPr/>
        </p:nvSpPr>
        <p:spPr>
          <a:xfrm>
            <a:off x="8652421" y="628950"/>
            <a:ext cx="2832000" cy="946500"/>
          </a:xfrm>
          <a:prstGeom prst="roundRect">
            <a:avLst>
              <a:gd fmla="val 16667" name="adj"/>
            </a:avLst>
          </a:prstGeom>
          <a:solidFill>
            <a:srgbClr val="B1CDFB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2"/>
          <p:cNvSpPr/>
          <p:nvPr/>
        </p:nvSpPr>
        <p:spPr>
          <a:xfrm>
            <a:off x="482237" y="1776922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22"/>
          <p:cNvSpPr/>
          <p:nvPr/>
        </p:nvSpPr>
        <p:spPr>
          <a:xfrm>
            <a:off x="470049" y="4281690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2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318" name="Google Shape;318;p22"/>
          <p:cNvSpPr txBox="1"/>
          <p:nvPr/>
        </p:nvSpPr>
        <p:spPr>
          <a:xfrm>
            <a:off x="-132225" y="918125"/>
            <a:ext cx="6661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6. Suggestions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9" name="Google Shape;319;p22"/>
          <p:cNvSpPr txBox="1"/>
          <p:nvPr/>
        </p:nvSpPr>
        <p:spPr>
          <a:xfrm>
            <a:off x="819927" y="1554688"/>
            <a:ext cx="10419600" cy="26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Enhance Scalability with Reinforcement Learning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Invest in computational resources to implement DQN-based staffing policies, which can continuously self-improve and adapt.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Pilot-Test Before Full-Scale Rollout: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Implement a 3-6 month pilot in a mid-sized market (e.g., UK or Canada), monitor performance metrics, and refine the model before scaling globally.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809100" y="4177550"/>
            <a:ext cx="10419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Improve Market Responsiveness with Forecasting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： If demand surges unexpectedly, reactive hiring may be too slow due to training delays.Integrate machine learning-based demand forecasting to predict advertiser sign-ups and adjust hiring before demand spikes.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22"/>
          <p:cNvSpPr/>
          <p:nvPr/>
        </p:nvSpPr>
        <p:spPr>
          <a:xfrm>
            <a:off x="470049" y="29253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3"/>
          <p:cNvSpPr/>
          <p:nvPr/>
        </p:nvSpPr>
        <p:spPr>
          <a:xfrm>
            <a:off x="482237" y="1776922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3"/>
          <p:cNvSpPr/>
          <p:nvPr/>
        </p:nvSpPr>
        <p:spPr>
          <a:xfrm>
            <a:off x="470049" y="5119890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3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329" name="Google Shape;329;p23"/>
          <p:cNvSpPr txBox="1"/>
          <p:nvPr/>
        </p:nvSpPr>
        <p:spPr>
          <a:xfrm>
            <a:off x="-132225" y="918125"/>
            <a:ext cx="6661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Futurework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23"/>
          <p:cNvSpPr txBox="1"/>
          <p:nvPr/>
        </p:nvSpPr>
        <p:spPr>
          <a:xfrm>
            <a:off x="711063" y="1659525"/>
            <a:ext cx="6333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 Improvement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Continuous work on reinforcement learning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23"/>
          <p:cNvSpPr txBox="1"/>
          <p:nvPr/>
        </p:nvSpPr>
        <p:spPr>
          <a:xfrm>
            <a:off x="656700" y="5015750"/>
            <a:ext cx="592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Optimize firing strategy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：Firing agents with low uplift contributed first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2" name="Google Shape;332;p23"/>
          <p:cNvSpPr txBox="1"/>
          <p:nvPr/>
        </p:nvSpPr>
        <p:spPr>
          <a:xfrm>
            <a:off x="656700" y="2816425"/>
            <a:ext cx="68817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Adding Penalty function &amp; reward function: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If advertisers receive service after 30 days，which may lead to lower service satisfaction, we could discount their expected uplifted budget accordingly.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470049" y="29253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4" name="Google Shape;334;p23"/>
          <p:cNvPicPr preferRelativeResize="0"/>
          <p:nvPr/>
        </p:nvPicPr>
        <p:blipFill rotWithShape="1">
          <a:blip r:embed="rId3">
            <a:alphaModFix/>
          </a:blip>
          <a:srcRect b="19231" l="0" r="0" t="0"/>
          <a:stretch/>
        </p:blipFill>
        <p:spPr>
          <a:xfrm>
            <a:off x="8005825" y="2909450"/>
            <a:ext cx="3239701" cy="1741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2025" y="4864075"/>
            <a:ext cx="3127703" cy="174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70025" y="899122"/>
            <a:ext cx="3239699" cy="1619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/>
          <p:nvPr/>
        </p:nvSpPr>
        <p:spPr>
          <a:xfrm>
            <a:off x="8046699" y="4435075"/>
            <a:ext cx="3498900" cy="669600"/>
          </a:xfrm>
          <a:prstGeom prst="roundRect">
            <a:avLst>
              <a:gd fmla="val 13964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Team: Analytics Science</a:t>
            </a:r>
            <a:endParaRPr b="0" i="0" sz="13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4"/>
          <p:cNvSpPr/>
          <p:nvPr/>
        </p:nvSpPr>
        <p:spPr>
          <a:xfrm>
            <a:off x="301450" y="3030200"/>
            <a:ext cx="11364900" cy="1148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25400">
              <a:srgbClr val="000000">
                <a:alpha val="1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Inter SemiBold"/>
              <a:buNone/>
            </a:pPr>
            <a:r>
              <a:rPr lang="en-US" sz="3411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</a:t>
            </a:r>
            <a:r>
              <a:rPr lang="en-US" sz="5311">
                <a:solidFill>
                  <a:schemeClr val="accent3"/>
                </a:solidFill>
                <a:latin typeface="Impact"/>
                <a:ea typeface="Impact"/>
                <a:cs typeface="Impact"/>
                <a:sym typeface="Impact"/>
              </a:rPr>
              <a:t>Thanks for Listening！</a:t>
            </a:r>
            <a:endParaRPr sz="2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43" name="Google Shape;343;p24"/>
          <p:cNvSpPr/>
          <p:nvPr/>
        </p:nvSpPr>
        <p:spPr>
          <a:xfrm>
            <a:off x="693300" y="3269822"/>
            <a:ext cx="613400" cy="669475"/>
          </a:xfrm>
          <a:custGeom>
            <a:rect b="b" l="l" r="r" t="t"/>
            <a:pathLst>
              <a:path extrusionOk="0" h="57" w="59">
                <a:moveTo>
                  <a:pt x="57" y="53"/>
                </a:moveTo>
                <a:cubicBezTo>
                  <a:pt x="38" y="33"/>
                  <a:pt x="38" y="33"/>
                  <a:pt x="38" y="33"/>
                </a:cubicBezTo>
                <a:cubicBezTo>
                  <a:pt x="40" y="30"/>
                  <a:pt x="42" y="25"/>
                  <a:pt x="42" y="20"/>
                </a:cubicBezTo>
                <a:cubicBezTo>
                  <a:pt x="42" y="9"/>
                  <a:pt x="33" y="0"/>
                  <a:pt x="21" y="0"/>
                </a:cubicBezTo>
                <a:cubicBezTo>
                  <a:pt x="10" y="0"/>
                  <a:pt x="0" y="9"/>
                  <a:pt x="0" y="20"/>
                </a:cubicBezTo>
                <a:cubicBezTo>
                  <a:pt x="0" y="32"/>
                  <a:pt x="10" y="41"/>
                  <a:pt x="21" y="41"/>
                </a:cubicBezTo>
                <a:cubicBezTo>
                  <a:pt x="26" y="41"/>
                  <a:pt x="30" y="40"/>
                  <a:pt x="34" y="3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5" y="57"/>
                  <a:pt x="56" y="57"/>
                </a:cubicBezTo>
                <a:cubicBezTo>
                  <a:pt x="56" y="57"/>
                  <a:pt x="57" y="57"/>
                  <a:pt x="57" y="57"/>
                </a:cubicBezTo>
                <a:cubicBezTo>
                  <a:pt x="59" y="56"/>
                  <a:pt x="59" y="54"/>
                  <a:pt x="57" y="53"/>
                </a:cubicBezTo>
                <a:close/>
                <a:moveTo>
                  <a:pt x="6" y="20"/>
                </a:moveTo>
                <a:cubicBezTo>
                  <a:pt x="6" y="12"/>
                  <a:pt x="13" y="5"/>
                  <a:pt x="21" y="5"/>
                </a:cubicBezTo>
                <a:cubicBezTo>
                  <a:pt x="30" y="5"/>
                  <a:pt x="37" y="12"/>
                  <a:pt x="37" y="20"/>
                </a:cubicBezTo>
                <a:cubicBezTo>
                  <a:pt x="37" y="29"/>
                  <a:pt x="30" y="36"/>
                  <a:pt x="21" y="36"/>
                </a:cubicBezTo>
                <a:cubicBezTo>
                  <a:pt x="13" y="36"/>
                  <a:pt x="6" y="29"/>
                  <a:pt x="6" y="20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4" name="Google Shape;344;p24"/>
          <p:cNvCxnSpPr/>
          <p:nvPr/>
        </p:nvCxnSpPr>
        <p:spPr>
          <a:xfrm>
            <a:off x="3512820" y="3538046"/>
            <a:ext cx="0" cy="155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45" name="Google Shape;345;p24"/>
          <p:cNvGrpSpPr/>
          <p:nvPr/>
        </p:nvGrpSpPr>
        <p:grpSpPr>
          <a:xfrm>
            <a:off x="10807863" y="3269821"/>
            <a:ext cx="702965" cy="669465"/>
            <a:chOff x="9587227" y="3666070"/>
            <a:chExt cx="289560" cy="289561"/>
          </a:xfrm>
        </p:grpSpPr>
        <p:sp>
          <p:nvSpPr>
            <p:cNvPr id="346" name="Google Shape;346;p24"/>
            <p:cNvSpPr/>
            <p:nvPr/>
          </p:nvSpPr>
          <p:spPr>
            <a:xfrm>
              <a:off x="9587227" y="3666070"/>
              <a:ext cx="289500" cy="289500"/>
            </a:xfrm>
            <a:prstGeom prst="donut">
              <a:avLst>
                <a:gd fmla="val 9278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4"/>
            <p:cNvGrpSpPr/>
            <p:nvPr/>
          </p:nvGrpSpPr>
          <p:grpSpPr>
            <a:xfrm>
              <a:off x="9587228" y="3666070"/>
              <a:ext cx="289559" cy="289561"/>
              <a:chOff x="9587204" y="3666070"/>
              <a:chExt cx="289559" cy="289561"/>
            </a:xfrm>
          </p:grpSpPr>
          <p:sp>
            <p:nvSpPr>
              <p:cNvPr id="348" name="Google Shape;348;p24"/>
              <p:cNvSpPr/>
              <p:nvPr/>
            </p:nvSpPr>
            <p:spPr>
              <a:xfrm>
                <a:off x="9631018" y="3666070"/>
                <a:ext cx="201933" cy="60844"/>
              </a:xfrm>
              <a:custGeom>
                <a:rect b="b" l="l" r="r" t="t"/>
                <a:pathLst>
                  <a:path extrusionOk="0" h="60844" w="201933">
                    <a:moveTo>
                      <a:pt x="100966" y="0"/>
                    </a:moveTo>
                    <a:cubicBezTo>
                      <a:pt x="120956" y="0"/>
                      <a:pt x="140000" y="4051"/>
                      <a:pt x="157321" y="11378"/>
                    </a:cubicBezTo>
                    <a:lnTo>
                      <a:pt x="201933" y="41456"/>
                    </a:lnTo>
                    <a:lnTo>
                      <a:pt x="183518" y="60844"/>
                    </a:lnTo>
                    <a:lnTo>
                      <a:pt x="146864" y="36131"/>
                    </a:lnTo>
                    <a:cubicBezTo>
                      <a:pt x="132757" y="30165"/>
                      <a:pt x="117247" y="26865"/>
                      <a:pt x="100966" y="26865"/>
                    </a:cubicBezTo>
                    <a:cubicBezTo>
                      <a:pt x="84685" y="26865"/>
                      <a:pt x="69175" y="30165"/>
                      <a:pt x="55068" y="36131"/>
                    </a:cubicBezTo>
                    <a:lnTo>
                      <a:pt x="18415" y="60843"/>
                    </a:lnTo>
                    <a:lnTo>
                      <a:pt x="0" y="41455"/>
                    </a:lnTo>
                    <a:lnTo>
                      <a:pt x="44611" y="11378"/>
                    </a:lnTo>
                    <a:cubicBezTo>
                      <a:pt x="61932" y="4051"/>
                      <a:pt x="80976" y="0"/>
                      <a:pt x="1009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4"/>
              <p:cNvSpPr/>
              <p:nvPr/>
            </p:nvSpPr>
            <p:spPr>
              <a:xfrm>
                <a:off x="9631017" y="3894788"/>
                <a:ext cx="201932" cy="60843"/>
              </a:xfrm>
              <a:custGeom>
                <a:rect b="b" l="l" r="r" t="t"/>
                <a:pathLst>
                  <a:path extrusionOk="0" h="60843" w="201932">
                    <a:moveTo>
                      <a:pt x="183518" y="0"/>
                    </a:moveTo>
                    <a:lnTo>
                      <a:pt x="201932" y="19388"/>
                    </a:lnTo>
                    <a:lnTo>
                      <a:pt x="157321" y="49466"/>
                    </a:lnTo>
                    <a:cubicBezTo>
                      <a:pt x="140000" y="56792"/>
                      <a:pt x="120956" y="60843"/>
                      <a:pt x="100966" y="60843"/>
                    </a:cubicBezTo>
                    <a:cubicBezTo>
                      <a:pt x="80976" y="60843"/>
                      <a:pt x="61932" y="56792"/>
                      <a:pt x="44611" y="49466"/>
                    </a:cubicBezTo>
                    <a:lnTo>
                      <a:pt x="0" y="19388"/>
                    </a:lnTo>
                    <a:lnTo>
                      <a:pt x="18415" y="0"/>
                    </a:lnTo>
                    <a:lnTo>
                      <a:pt x="55068" y="24712"/>
                    </a:lnTo>
                    <a:cubicBezTo>
                      <a:pt x="69175" y="30679"/>
                      <a:pt x="84685" y="33978"/>
                      <a:pt x="100966" y="33978"/>
                    </a:cubicBezTo>
                    <a:cubicBezTo>
                      <a:pt x="117247" y="33978"/>
                      <a:pt x="132757" y="30679"/>
                      <a:pt x="146864" y="24712"/>
                    </a:cubicBezTo>
                    <a:lnTo>
                      <a:pt x="18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4"/>
              <p:cNvSpPr/>
              <p:nvPr/>
            </p:nvSpPr>
            <p:spPr>
              <a:xfrm>
                <a:off x="9587204" y="3707525"/>
                <a:ext cx="62229" cy="206650"/>
              </a:xfrm>
              <a:custGeom>
                <a:rect b="b" l="l" r="r" t="t"/>
                <a:pathLst>
                  <a:path extrusionOk="0" h="206650" w="62229">
                    <a:moveTo>
                      <a:pt x="43814" y="0"/>
                    </a:moveTo>
                    <a:lnTo>
                      <a:pt x="62229" y="19388"/>
                    </a:lnTo>
                    <a:lnTo>
                      <a:pt x="61401" y="19946"/>
                    </a:lnTo>
                    <a:cubicBezTo>
                      <a:pt x="40063" y="41285"/>
                      <a:pt x="26865" y="70764"/>
                      <a:pt x="26865" y="103325"/>
                    </a:cubicBezTo>
                    <a:cubicBezTo>
                      <a:pt x="26865" y="135887"/>
                      <a:pt x="40063" y="165365"/>
                      <a:pt x="61401" y="186704"/>
                    </a:cubicBezTo>
                    <a:lnTo>
                      <a:pt x="62229" y="187262"/>
                    </a:lnTo>
                    <a:lnTo>
                      <a:pt x="43814" y="206650"/>
                    </a:lnTo>
                    <a:lnTo>
                      <a:pt x="42405" y="205700"/>
                    </a:lnTo>
                    <a:cubicBezTo>
                      <a:pt x="16205" y="179500"/>
                      <a:pt x="0" y="143305"/>
                      <a:pt x="0" y="103325"/>
                    </a:cubicBezTo>
                    <a:cubicBezTo>
                      <a:pt x="0" y="63345"/>
                      <a:pt x="16205" y="27150"/>
                      <a:pt x="42405" y="950"/>
                    </a:cubicBezTo>
                    <a:lnTo>
                      <a:pt x="4381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24"/>
              <p:cNvSpPr/>
              <p:nvPr/>
            </p:nvSpPr>
            <p:spPr>
              <a:xfrm>
                <a:off x="9814535" y="3707527"/>
                <a:ext cx="62228" cy="206649"/>
              </a:xfrm>
              <a:custGeom>
                <a:rect b="b" l="l" r="r" t="t"/>
                <a:pathLst>
                  <a:path extrusionOk="0" h="206649" w="62228">
                    <a:moveTo>
                      <a:pt x="18415" y="0"/>
                    </a:moveTo>
                    <a:lnTo>
                      <a:pt x="19823" y="949"/>
                    </a:lnTo>
                    <a:cubicBezTo>
                      <a:pt x="46023" y="27149"/>
                      <a:pt x="62228" y="63344"/>
                      <a:pt x="62228" y="103324"/>
                    </a:cubicBezTo>
                    <a:cubicBezTo>
                      <a:pt x="62228" y="143304"/>
                      <a:pt x="46023" y="179499"/>
                      <a:pt x="19823" y="205699"/>
                    </a:cubicBezTo>
                    <a:lnTo>
                      <a:pt x="18414" y="206649"/>
                    </a:lnTo>
                    <a:lnTo>
                      <a:pt x="0" y="187261"/>
                    </a:lnTo>
                    <a:lnTo>
                      <a:pt x="827" y="186703"/>
                    </a:lnTo>
                    <a:cubicBezTo>
                      <a:pt x="22165" y="165364"/>
                      <a:pt x="35363" y="135886"/>
                      <a:pt x="35363" y="103324"/>
                    </a:cubicBezTo>
                    <a:cubicBezTo>
                      <a:pt x="35363" y="70763"/>
                      <a:pt x="22165" y="41284"/>
                      <a:pt x="827" y="19945"/>
                    </a:cubicBezTo>
                    <a:lnTo>
                      <a:pt x="0" y="19388"/>
                    </a:lnTo>
                    <a:lnTo>
                      <a:pt x="184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2" name="Google Shape;352;p24"/>
          <p:cNvSpPr/>
          <p:nvPr/>
        </p:nvSpPr>
        <p:spPr>
          <a:xfrm>
            <a:off x="11086520" y="464960"/>
            <a:ext cx="145652" cy="145395"/>
          </a:xfrm>
          <a:custGeom>
            <a:rect b="b" l="l" r="r" t="t"/>
            <a:pathLst>
              <a:path extrusionOk="0" h="145395" w="145652">
                <a:moveTo>
                  <a:pt x="129049" y="112189"/>
                </a:moveTo>
                <a:cubicBezTo>
                  <a:pt x="138219" y="112189"/>
                  <a:pt x="145652" y="119622"/>
                  <a:pt x="145652" y="128792"/>
                </a:cubicBezTo>
                <a:cubicBezTo>
                  <a:pt x="145652" y="137962"/>
                  <a:pt x="138219" y="145395"/>
                  <a:pt x="129049" y="145395"/>
                </a:cubicBezTo>
                <a:cubicBezTo>
                  <a:pt x="119879" y="145395"/>
                  <a:pt x="112446" y="137962"/>
                  <a:pt x="112446" y="128792"/>
                </a:cubicBezTo>
                <a:cubicBezTo>
                  <a:pt x="112446" y="119622"/>
                  <a:pt x="119879" y="112189"/>
                  <a:pt x="129049" y="112189"/>
                </a:cubicBezTo>
                <a:close/>
                <a:moveTo>
                  <a:pt x="72826" y="112189"/>
                </a:moveTo>
                <a:cubicBezTo>
                  <a:pt x="81996" y="112189"/>
                  <a:pt x="89429" y="119622"/>
                  <a:pt x="89429" y="128792"/>
                </a:cubicBezTo>
                <a:cubicBezTo>
                  <a:pt x="89429" y="137962"/>
                  <a:pt x="81996" y="145395"/>
                  <a:pt x="72826" y="145395"/>
                </a:cubicBezTo>
                <a:cubicBezTo>
                  <a:pt x="63656" y="145395"/>
                  <a:pt x="56223" y="137962"/>
                  <a:pt x="56223" y="128792"/>
                </a:cubicBezTo>
                <a:cubicBezTo>
                  <a:pt x="56223" y="119622"/>
                  <a:pt x="63656" y="112189"/>
                  <a:pt x="72826" y="112189"/>
                </a:cubicBezTo>
                <a:close/>
                <a:moveTo>
                  <a:pt x="16603" y="112189"/>
                </a:moveTo>
                <a:cubicBezTo>
                  <a:pt x="25773" y="112189"/>
                  <a:pt x="33206" y="119622"/>
                  <a:pt x="33206" y="128792"/>
                </a:cubicBezTo>
                <a:cubicBezTo>
                  <a:pt x="33206" y="137962"/>
                  <a:pt x="25773" y="145395"/>
                  <a:pt x="16603" y="145395"/>
                </a:cubicBezTo>
                <a:cubicBezTo>
                  <a:pt x="7433" y="145395"/>
                  <a:pt x="0" y="137962"/>
                  <a:pt x="0" y="128792"/>
                </a:cubicBezTo>
                <a:cubicBezTo>
                  <a:pt x="0" y="119622"/>
                  <a:pt x="7433" y="112189"/>
                  <a:pt x="16603" y="112189"/>
                </a:cubicBezTo>
                <a:close/>
                <a:moveTo>
                  <a:pt x="129049" y="56095"/>
                </a:moveTo>
                <a:cubicBezTo>
                  <a:pt x="138219" y="56095"/>
                  <a:pt x="145652" y="63528"/>
                  <a:pt x="145652" y="72698"/>
                </a:cubicBezTo>
                <a:cubicBezTo>
                  <a:pt x="145652" y="81868"/>
                  <a:pt x="138219" y="89301"/>
                  <a:pt x="129049" y="89301"/>
                </a:cubicBezTo>
                <a:cubicBezTo>
                  <a:pt x="119879" y="89301"/>
                  <a:pt x="112446" y="81868"/>
                  <a:pt x="112446" y="72698"/>
                </a:cubicBezTo>
                <a:cubicBezTo>
                  <a:pt x="112446" y="63528"/>
                  <a:pt x="119879" y="56095"/>
                  <a:pt x="129049" y="56095"/>
                </a:cubicBezTo>
                <a:close/>
                <a:moveTo>
                  <a:pt x="72826" y="56095"/>
                </a:moveTo>
                <a:cubicBezTo>
                  <a:pt x="81996" y="56095"/>
                  <a:pt x="89429" y="63528"/>
                  <a:pt x="89429" y="72698"/>
                </a:cubicBezTo>
                <a:cubicBezTo>
                  <a:pt x="89429" y="81868"/>
                  <a:pt x="81996" y="89301"/>
                  <a:pt x="72826" y="89301"/>
                </a:cubicBezTo>
                <a:cubicBezTo>
                  <a:pt x="63656" y="89301"/>
                  <a:pt x="56223" y="81868"/>
                  <a:pt x="56223" y="72698"/>
                </a:cubicBezTo>
                <a:cubicBezTo>
                  <a:pt x="56223" y="63528"/>
                  <a:pt x="63656" y="56095"/>
                  <a:pt x="72826" y="56095"/>
                </a:cubicBezTo>
                <a:close/>
                <a:moveTo>
                  <a:pt x="16603" y="56095"/>
                </a:moveTo>
                <a:cubicBezTo>
                  <a:pt x="25773" y="56095"/>
                  <a:pt x="33206" y="63528"/>
                  <a:pt x="33206" y="72698"/>
                </a:cubicBezTo>
                <a:cubicBezTo>
                  <a:pt x="33206" y="81868"/>
                  <a:pt x="25773" y="89301"/>
                  <a:pt x="16603" y="89301"/>
                </a:cubicBezTo>
                <a:cubicBezTo>
                  <a:pt x="7433" y="89301"/>
                  <a:pt x="0" y="81868"/>
                  <a:pt x="0" y="72698"/>
                </a:cubicBezTo>
                <a:cubicBezTo>
                  <a:pt x="0" y="63528"/>
                  <a:pt x="7433" y="56095"/>
                  <a:pt x="16603" y="56095"/>
                </a:cubicBezTo>
                <a:close/>
                <a:moveTo>
                  <a:pt x="129049" y="0"/>
                </a:moveTo>
                <a:cubicBezTo>
                  <a:pt x="138219" y="0"/>
                  <a:pt x="145652" y="7433"/>
                  <a:pt x="145652" y="16603"/>
                </a:cubicBezTo>
                <a:cubicBezTo>
                  <a:pt x="145652" y="25773"/>
                  <a:pt x="138219" y="33206"/>
                  <a:pt x="129049" y="33206"/>
                </a:cubicBezTo>
                <a:cubicBezTo>
                  <a:pt x="119879" y="33206"/>
                  <a:pt x="112446" y="25773"/>
                  <a:pt x="112446" y="16603"/>
                </a:cubicBezTo>
                <a:cubicBezTo>
                  <a:pt x="112446" y="7433"/>
                  <a:pt x="119879" y="0"/>
                  <a:pt x="129049" y="0"/>
                </a:cubicBezTo>
                <a:close/>
                <a:moveTo>
                  <a:pt x="72826" y="0"/>
                </a:moveTo>
                <a:cubicBezTo>
                  <a:pt x="81996" y="0"/>
                  <a:pt x="89429" y="7433"/>
                  <a:pt x="89429" y="16603"/>
                </a:cubicBezTo>
                <a:cubicBezTo>
                  <a:pt x="89429" y="25773"/>
                  <a:pt x="81996" y="33206"/>
                  <a:pt x="72826" y="33206"/>
                </a:cubicBezTo>
                <a:cubicBezTo>
                  <a:pt x="63656" y="33206"/>
                  <a:pt x="56223" y="25773"/>
                  <a:pt x="56223" y="16603"/>
                </a:cubicBezTo>
                <a:cubicBezTo>
                  <a:pt x="56223" y="7433"/>
                  <a:pt x="63656" y="0"/>
                  <a:pt x="72826" y="0"/>
                </a:cubicBezTo>
                <a:close/>
                <a:moveTo>
                  <a:pt x="16603" y="0"/>
                </a:moveTo>
                <a:cubicBezTo>
                  <a:pt x="25773" y="0"/>
                  <a:pt x="33206" y="7433"/>
                  <a:pt x="33206" y="16603"/>
                </a:cubicBezTo>
                <a:cubicBezTo>
                  <a:pt x="33206" y="25773"/>
                  <a:pt x="25773" y="33206"/>
                  <a:pt x="16603" y="33206"/>
                </a:cubicBezTo>
                <a:cubicBezTo>
                  <a:pt x="7433" y="33206"/>
                  <a:pt x="0" y="25773"/>
                  <a:pt x="0" y="16603"/>
                </a:cubicBezTo>
                <a:cubicBezTo>
                  <a:pt x="0" y="7433"/>
                  <a:pt x="7433" y="0"/>
                  <a:pt x="1660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24"/>
          <p:cNvSpPr txBox="1"/>
          <p:nvPr/>
        </p:nvSpPr>
        <p:spPr>
          <a:xfrm>
            <a:off x="453801" y="399138"/>
            <a:ext cx="447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4" name="Google Shape;354;p24"/>
          <p:cNvGrpSpPr/>
          <p:nvPr/>
        </p:nvGrpSpPr>
        <p:grpSpPr>
          <a:xfrm>
            <a:off x="11449608" y="393358"/>
            <a:ext cx="288600" cy="288600"/>
            <a:chOff x="11449608" y="393358"/>
            <a:chExt cx="288600" cy="288600"/>
          </a:xfrm>
        </p:grpSpPr>
        <p:sp>
          <p:nvSpPr>
            <p:cNvPr id="355" name="Google Shape;355;p24"/>
            <p:cNvSpPr/>
            <p:nvPr/>
          </p:nvSpPr>
          <p:spPr>
            <a:xfrm>
              <a:off x="11449608" y="393358"/>
              <a:ext cx="288600" cy="288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4"/>
            <p:cNvGrpSpPr/>
            <p:nvPr/>
          </p:nvGrpSpPr>
          <p:grpSpPr>
            <a:xfrm>
              <a:off x="11514224" y="457958"/>
              <a:ext cx="158873" cy="158873"/>
              <a:chOff x="5275262" y="5641976"/>
              <a:chExt cx="315913" cy="315913"/>
            </a:xfrm>
          </p:grpSpPr>
          <p:sp>
            <p:nvSpPr>
              <p:cNvPr id="357" name="Google Shape;357;p24"/>
              <p:cNvSpPr/>
              <p:nvPr/>
            </p:nvSpPr>
            <p:spPr>
              <a:xfrm>
                <a:off x="5341937" y="5641976"/>
                <a:ext cx="184150" cy="180975"/>
              </a:xfrm>
              <a:custGeom>
                <a:rect b="b" l="l" r="r" t="t"/>
                <a:pathLst>
                  <a:path extrusionOk="0" h="57" w="58">
                    <a:moveTo>
                      <a:pt x="29" y="57"/>
                    </a:moveTo>
                    <a:cubicBezTo>
                      <a:pt x="13" y="57"/>
                      <a:pt x="0" y="44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45" y="0"/>
                      <a:pt x="58" y="13"/>
                      <a:pt x="58" y="29"/>
                    </a:cubicBezTo>
                    <a:cubicBezTo>
                      <a:pt x="58" y="44"/>
                      <a:pt x="45" y="57"/>
                      <a:pt x="29" y="57"/>
                    </a:cubicBezTo>
                    <a:close/>
                    <a:moveTo>
                      <a:pt x="29" y="4"/>
                    </a:moveTo>
                    <a:cubicBezTo>
                      <a:pt x="16" y="4"/>
                      <a:pt x="5" y="15"/>
                      <a:pt x="5" y="29"/>
                    </a:cubicBezTo>
                    <a:cubicBezTo>
                      <a:pt x="5" y="42"/>
                      <a:pt x="16" y="53"/>
                      <a:pt x="29" y="53"/>
                    </a:cubicBezTo>
                    <a:cubicBezTo>
                      <a:pt x="43" y="53"/>
                      <a:pt x="54" y="42"/>
                      <a:pt x="54" y="29"/>
                    </a:cubicBezTo>
                    <a:cubicBezTo>
                      <a:pt x="54" y="15"/>
                      <a:pt x="43" y="4"/>
                      <a:pt x="29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4"/>
              <p:cNvSpPr/>
              <p:nvPr/>
            </p:nvSpPr>
            <p:spPr>
              <a:xfrm>
                <a:off x="5275262" y="5810251"/>
                <a:ext cx="315913" cy="147638"/>
              </a:xfrm>
              <a:custGeom>
                <a:rect b="b" l="l" r="r" t="t"/>
                <a:pathLst>
                  <a:path extrusionOk="0" h="47" w="100">
                    <a:moveTo>
                      <a:pt x="98" y="47"/>
                    </a:moveTo>
                    <a:cubicBezTo>
                      <a:pt x="97" y="47"/>
                      <a:pt x="96" y="46"/>
                      <a:pt x="96" y="44"/>
                    </a:cubicBezTo>
                    <a:cubicBezTo>
                      <a:pt x="96" y="22"/>
                      <a:pt x="78" y="4"/>
                      <a:pt x="5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3" y="4"/>
                      <a:pt x="5" y="22"/>
                      <a:pt x="5" y="44"/>
                    </a:cubicBezTo>
                    <a:cubicBezTo>
                      <a:pt x="5" y="46"/>
                      <a:pt x="4" y="47"/>
                      <a:pt x="2" y="47"/>
                    </a:cubicBezTo>
                    <a:cubicBezTo>
                      <a:pt x="1" y="47"/>
                      <a:pt x="0" y="46"/>
                      <a:pt x="0" y="44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80" y="0"/>
                      <a:pt x="100" y="20"/>
                      <a:pt x="100" y="44"/>
                    </a:cubicBezTo>
                    <a:cubicBezTo>
                      <a:pt x="100" y="46"/>
                      <a:pt x="99" y="47"/>
                      <a:pt x="98" y="4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9" name="Google Shape;359;p24"/>
          <p:cNvSpPr txBox="1"/>
          <p:nvPr>
            <p:ph type="title"/>
          </p:nvPr>
        </p:nvSpPr>
        <p:spPr>
          <a:xfrm>
            <a:off x="-2847550" y="1128150"/>
            <a:ext cx="17241900" cy="21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Inter SemiBold"/>
              <a:buNone/>
            </a:pPr>
            <a:r>
              <a:rPr lang="en-US"/>
              <a:t>G</a:t>
            </a:r>
            <a:r>
              <a:rPr lang="en-US">
                <a:solidFill>
                  <a:schemeClr val="accent2"/>
                </a:solidFill>
              </a:rPr>
              <a:t>o</a:t>
            </a:r>
            <a:r>
              <a:rPr lang="en-US">
                <a:solidFill>
                  <a:schemeClr val="accent3"/>
                </a:solidFill>
              </a:rPr>
              <a:t>o</a:t>
            </a:r>
            <a:r>
              <a:rPr lang="en-US"/>
              <a:t>g</a:t>
            </a:r>
            <a:r>
              <a:rPr lang="en-US">
                <a:solidFill>
                  <a:schemeClr val="accent4"/>
                </a:solidFill>
              </a:rPr>
              <a:t>l</a:t>
            </a:r>
            <a:r>
              <a:rPr lang="en-US">
                <a:solidFill>
                  <a:schemeClr val="accent2"/>
                </a:solidFill>
              </a:rPr>
              <a:t>e C</a:t>
            </a:r>
            <a:r>
              <a:rPr lang="en-US">
                <a:solidFill>
                  <a:schemeClr val="accent3"/>
                </a:solidFill>
              </a:rPr>
              <a:t>o</a:t>
            </a:r>
            <a:r>
              <a:rPr lang="en-US"/>
              <a:t>m</a:t>
            </a:r>
            <a:r>
              <a:rPr lang="en-US">
                <a:solidFill>
                  <a:schemeClr val="accent4"/>
                </a:solidFill>
              </a:rPr>
              <a:t>p</a:t>
            </a:r>
            <a:r>
              <a:rPr lang="en-US"/>
              <a:t>e</a:t>
            </a:r>
            <a:r>
              <a:rPr lang="en-US">
                <a:solidFill>
                  <a:schemeClr val="accent2"/>
                </a:solidFill>
              </a:rPr>
              <a:t>t</a:t>
            </a:r>
            <a:r>
              <a:rPr lang="en-US">
                <a:solidFill>
                  <a:schemeClr val="accent3"/>
                </a:solidFill>
              </a:rPr>
              <a:t>i</a:t>
            </a:r>
            <a:r>
              <a:rPr lang="en-US"/>
              <a:t>t</a:t>
            </a:r>
            <a:r>
              <a:rPr lang="en-US">
                <a:solidFill>
                  <a:schemeClr val="accent4"/>
                </a:solidFill>
              </a:rPr>
              <a:t>i</a:t>
            </a:r>
            <a:r>
              <a:rPr lang="en-US">
                <a:solidFill>
                  <a:schemeClr val="accent2"/>
                </a:solidFill>
              </a:rPr>
              <a:t>o</a:t>
            </a:r>
            <a:r>
              <a:rPr lang="en-US">
                <a:solidFill>
                  <a:schemeClr val="accent3"/>
                </a:solidFill>
              </a:rPr>
              <a:t>n</a:t>
            </a:r>
            <a:endParaRPr sz="431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/>
          <p:nvPr/>
        </p:nvSpPr>
        <p:spPr>
          <a:xfrm>
            <a:off x="347050" y="423000"/>
            <a:ext cx="4567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</a:t>
            </a:r>
            <a:r>
              <a:rPr lang="en-US" sz="7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</a:t>
            </a:r>
            <a:r>
              <a:rPr lang="en-US" sz="7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</a:t>
            </a:r>
            <a:r>
              <a:rPr lang="en-US" sz="7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r>
              <a:rPr lang="en-US" sz="7200">
                <a:solidFill>
                  <a:schemeClr val="accent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720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</a:t>
            </a:r>
            <a:r>
              <a:rPr lang="en-US" sz="7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</a:t>
            </a:r>
            <a:r>
              <a:rPr lang="en-US" sz="7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</a:t>
            </a:r>
            <a:endParaRPr sz="7200">
              <a:solidFill>
                <a:schemeClr val="accen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3609853" y="3295978"/>
            <a:ext cx="4122900" cy="35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88975" y="1870650"/>
            <a:ext cx="66819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ckground &amp; Problem Statement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EDA &amp; Key insights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imulation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of 2025 Data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Model：Semi-Markov Decision Processes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Performance Comparison &amp; Sensitivity Analysis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Suggestions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ter"/>
              <a:buAutoNum type="arabicPeriod"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Futurework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4" name="Google Shape;144;p10"/>
          <p:cNvPicPr preferRelativeResize="0"/>
          <p:nvPr/>
        </p:nvPicPr>
        <p:blipFill rotWithShape="1">
          <a:blip r:embed="rId3">
            <a:alphaModFix/>
          </a:blip>
          <a:srcRect b="0" l="11878" r="0" t="0"/>
          <a:stretch/>
        </p:blipFill>
        <p:spPr>
          <a:xfrm>
            <a:off x="7289250" y="2193288"/>
            <a:ext cx="4635500" cy="312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/>
          <p:nvPr/>
        </p:nvSpPr>
        <p:spPr>
          <a:xfrm>
            <a:off x="470049" y="33825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470049" y="4662690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152" name="Google Shape;152;p11"/>
          <p:cNvSpPr txBox="1"/>
          <p:nvPr/>
        </p:nvSpPr>
        <p:spPr>
          <a:xfrm>
            <a:off x="-132225" y="918125"/>
            <a:ext cx="6661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Background &amp; Problem Statement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11"/>
          <p:cNvSpPr txBox="1"/>
          <p:nvPr/>
        </p:nvSpPr>
        <p:spPr>
          <a:xfrm>
            <a:off x="656700" y="1537550"/>
            <a:ext cx="11294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Google Ads Experts staffing plan：The problem requires designing an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adaptive staffing plan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that balances advertiser demand, staffing constraints, and revenue optimization while ensuring efficient client-agent assignments. 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4" name="Google Shape;154;p11"/>
          <p:cNvSpPr txBox="1"/>
          <p:nvPr/>
        </p:nvSpPr>
        <p:spPr>
          <a:xfrm>
            <a:off x="698875" y="3265150"/>
            <a:ext cx="6333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Dataset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We were given historical dataset 2023-2024 from advertisers across 20 countries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5" name="Google Shape;155;p11"/>
          <p:cNvSpPr txBox="1"/>
          <p:nvPr/>
        </p:nvSpPr>
        <p:spPr>
          <a:xfrm>
            <a:off x="656700" y="4558550"/>
            <a:ext cx="59631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Challenge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unpredictable daily influx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of new accounts and the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dynamic nature of employee availability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makes staffing optimization a challenge. 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6" name="Google Shape;156;p11"/>
          <p:cNvPicPr preferRelativeResize="0"/>
          <p:nvPr/>
        </p:nvPicPr>
        <p:blipFill rotWithShape="1">
          <a:blip r:embed="rId3">
            <a:alphaModFix/>
          </a:blip>
          <a:srcRect b="0" l="3128" r="0" t="0"/>
          <a:stretch/>
        </p:blipFill>
        <p:spPr>
          <a:xfrm>
            <a:off x="6953250" y="3265150"/>
            <a:ext cx="4365574" cy="28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/>
          <p:nvPr>
            <p:ph idx="2" type="pic"/>
          </p:nvPr>
        </p:nvSpPr>
        <p:spPr>
          <a:xfrm>
            <a:off x="9208417" y="2092107"/>
            <a:ext cx="1838400" cy="1209600"/>
          </a:xfrm>
          <a:prstGeom prst="rect">
            <a:avLst/>
          </a:prstGeom>
        </p:spPr>
      </p:sp>
      <p:sp>
        <p:nvSpPr>
          <p:cNvPr id="162" name="Google Shape;162;p12"/>
          <p:cNvSpPr/>
          <p:nvPr>
            <p:ph idx="3" type="pic"/>
          </p:nvPr>
        </p:nvSpPr>
        <p:spPr>
          <a:xfrm>
            <a:off x="9208417" y="3515874"/>
            <a:ext cx="1838400" cy="1209600"/>
          </a:xfrm>
          <a:prstGeom prst="rect">
            <a:avLst/>
          </a:prstGeom>
        </p:spPr>
      </p:sp>
      <p:sp>
        <p:nvSpPr>
          <p:cNvPr id="163" name="Google Shape;163;p12"/>
          <p:cNvSpPr/>
          <p:nvPr>
            <p:ph idx="4" type="pic"/>
          </p:nvPr>
        </p:nvSpPr>
        <p:spPr>
          <a:xfrm>
            <a:off x="9208417" y="4939640"/>
            <a:ext cx="1838400" cy="1209600"/>
          </a:xfrm>
          <a:prstGeom prst="rect">
            <a:avLst/>
          </a:prstGeom>
        </p:spPr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825" y="764452"/>
            <a:ext cx="6664245" cy="584109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2"/>
          <p:cNvSpPr txBox="1"/>
          <p:nvPr/>
        </p:nvSpPr>
        <p:spPr>
          <a:xfrm>
            <a:off x="-132225" y="918125"/>
            <a:ext cx="6661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Background &amp; Problem Statement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12"/>
          <p:cNvSpPr txBox="1"/>
          <p:nvPr/>
        </p:nvSpPr>
        <p:spPr>
          <a:xfrm>
            <a:off x="656700" y="1537550"/>
            <a:ext cx="406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Analytics with Systematic Mapping</a:t>
            </a:r>
            <a:endParaRPr i="1" sz="2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12"/>
          <p:cNvSpPr txBox="1"/>
          <p:nvPr/>
        </p:nvSpPr>
        <p:spPr>
          <a:xfrm>
            <a:off x="822725" y="2572475"/>
            <a:ext cx="4145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Advertiser-to-Revenue Flow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How our company operates 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" name="Google Shape;169;p12"/>
          <p:cNvSpPr txBox="1"/>
          <p:nvPr/>
        </p:nvSpPr>
        <p:spPr>
          <a:xfrm>
            <a:off x="822725" y="3611150"/>
            <a:ext cx="4145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Hire/Fire Variables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Main focus in optimization system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0" name="Google Shape;170;p12"/>
          <p:cNvSpPr/>
          <p:nvPr/>
        </p:nvSpPr>
        <p:spPr>
          <a:xfrm>
            <a:off x="546249" y="36111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2"/>
          <p:cNvSpPr/>
          <p:nvPr/>
        </p:nvSpPr>
        <p:spPr>
          <a:xfrm>
            <a:off x="546249" y="27729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2"/>
          <p:cNvSpPr txBox="1"/>
          <p:nvPr/>
        </p:nvSpPr>
        <p:spPr>
          <a:xfrm>
            <a:off x="822725" y="4431625"/>
            <a:ext cx="4145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Final Balance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We believe in monthly variables could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achieve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optimal values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3" name="Google Shape;173;p12"/>
          <p:cNvSpPr/>
          <p:nvPr/>
        </p:nvSpPr>
        <p:spPr>
          <a:xfrm>
            <a:off x="546249" y="4449347"/>
            <a:ext cx="137700" cy="137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2"/>
          <p:cNvSpPr txBox="1"/>
          <p:nvPr/>
        </p:nvSpPr>
        <p:spPr>
          <a:xfrm>
            <a:off x="861275" y="5677350"/>
            <a:ext cx="4068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fixed</a:t>
            </a: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dequeue, delay, feedbacks…in presentation</a:t>
            </a:r>
            <a:endParaRPr i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2"/>
          <p:cNvSpPr txBox="1"/>
          <p:nvPr/>
        </p:nvSpPr>
        <p:spPr>
          <a:xfrm>
            <a:off x="5849350" y="4879500"/>
            <a:ext cx="9624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Generated</a:t>
            </a:r>
            <a:br>
              <a:rPr lang="en-US" sz="110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10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Inflow</a:t>
            </a:r>
            <a:endParaRPr sz="110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2"/>
          <p:cNvSpPr txBox="1"/>
          <p:nvPr/>
        </p:nvSpPr>
        <p:spPr>
          <a:xfrm>
            <a:off x="5202975" y="3078175"/>
            <a:ext cx="10551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Controllable Variables</a:t>
            </a:r>
            <a:endParaRPr sz="110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2"/>
          <p:cNvSpPr txBox="1"/>
          <p:nvPr/>
        </p:nvSpPr>
        <p:spPr>
          <a:xfrm>
            <a:off x="8458175" y="3503804"/>
            <a:ext cx="909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Delay</a:t>
            </a:r>
            <a:endParaRPr b="1"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183" name="Google Shape;183;p13"/>
          <p:cNvSpPr txBox="1"/>
          <p:nvPr/>
        </p:nvSpPr>
        <p:spPr>
          <a:xfrm>
            <a:off x="-132225" y="918125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Exploratory Data Analysis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&amp; Key insights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4" name="Google Shape;184;p13"/>
          <p:cNvSpPr txBox="1"/>
          <p:nvPr/>
        </p:nvSpPr>
        <p:spPr>
          <a:xfrm>
            <a:off x="656700" y="1537550"/>
            <a:ext cx="1111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Given the data structure of the three tables provided, we made the following visualizations that gave us insights to create time series and simulation analysis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13"/>
          <p:cNvSpPr txBox="1"/>
          <p:nvPr/>
        </p:nvSpPr>
        <p:spPr>
          <a:xfrm>
            <a:off x="1300175" y="3215975"/>
            <a:ext cx="3135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EDA Tableau Story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" name="Google Shape;186;p13"/>
          <p:cNvSpPr/>
          <p:nvPr/>
        </p:nvSpPr>
        <p:spPr>
          <a:xfrm>
            <a:off x="527199" y="3215975"/>
            <a:ext cx="565800" cy="58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0725" y="2912450"/>
            <a:ext cx="5103000" cy="316217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" dir="5400000" dist="25400">
              <a:srgbClr val="000000">
                <a:alpha val="14900"/>
              </a:srgbClr>
            </a:outerShdw>
          </a:effectLst>
        </p:spPr>
      </p:pic>
      <p:sp>
        <p:nvSpPr>
          <p:cNvPr id="188" name="Google Shape;188;p13"/>
          <p:cNvSpPr txBox="1"/>
          <p:nvPr/>
        </p:nvSpPr>
        <p:spPr>
          <a:xfrm>
            <a:off x="5726275" y="2399450"/>
            <a:ext cx="485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Sign Up Quantity per Country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194" name="Google Shape;194;p14"/>
          <p:cNvSpPr txBox="1"/>
          <p:nvPr/>
        </p:nvSpPr>
        <p:spPr>
          <a:xfrm>
            <a:off x="-132225" y="918125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Simulation of 2025 Data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5" name="Google Shape;195;p14"/>
          <p:cNvSpPr txBox="1"/>
          <p:nvPr/>
        </p:nvSpPr>
        <p:spPr>
          <a:xfrm>
            <a:off x="729750" y="1570550"/>
            <a:ext cx="11335200" cy="22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Time Series: Intuitive, but not as accurate as we thought:</a:t>
            </a:r>
            <a:endParaRPr b="1"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●"/>
            </a:pPr>
            <a:r>
              <a:rPr lang="en-US" sz="2000">
                <a:solidFill>
                  <a:schemeClr val="dk1"/>
                </a:solidFill>
              </a:rPr>
              <a:t>one/two year is to short for predicting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no feature without and external data given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6" name="Google Shape;196;p14"/>
          <p:cNvSpPr txBox="1"/>
          <p:nvPr/>
        </p:nvSpPr>
        <p:spPr>
          <a:xfrm>
            <a:off x="653550" y="3479750"/>
            <a:ext cx="110463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Switch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to Simulation, we compare:</a:t>
            </a:r>
            <a:endParaRPr b="1"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"/>
              <a:buChar char="●"/>
            </a:pPr>
            <a:r>
              <a:rPr lang="en-US" sz="1900">
                <a:solidFill>
                  <a:schemeClr val="dk1"/>
                </a:solidFill>
              </a:rPr>
              <a:t>Brownian motion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"/>
              <a:buChar char="●"/>
            </a:pPr>
            <a:r>
              <a:rPr lang="en-US" sz="1900">
                <a:solidFill>
                  <a:schemeClr val="dk1"/>
                </a:solidFill>
              </a:rPr>
              <a:t>Gaussian Process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Non-homogeneous Poisson Process 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197" name="Google Shape;197;p14"/>
          <p:cNvSpPr/>
          <p:nvPr/>
        </p:nvSpPr>
        <p:spPr>
          <a:xfrm>
            <a:off x="407850" y="1683076"/>
            <a:ext cx="245700" cy="245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4"/>
          <p:cNvSpPr/>
          <p:nvPr/>
        </p:nvSpPr>
        <p:spPr>
          <a:xfrm>
            <a:off x="407850" y="3593275"/>
            <a:ext cx="245700" cy="245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4"/>
          <p:cNvSpPr/>
          <p:nvPr/>
        </p:nvSpPr>
        <p:spPr>
          <a:xfrm>
            <a:off x="5383450" y="4895750"/>
            <a:ext cx="1296300" cy="446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05" name="Google Shape;205;p15"/>
          <p:cNvSpPr txBox="1"/>
          <p:nvPr/>
        </p:nvSpPr>
        <p:spPr>
          <a:xfrm>
            <a:off x="-132225" y="918125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Simulation of 2025 Data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6" name="Google Shape;206;p15"/>
          <p:cNvSpPr txBox="1"/>
          <p:nvPr/>
        </p:nvSpPr>
        <p:spPr>
          <a:xfrm>
            <a:off x="729750" y="1570550"/>
            <a:ext cx="113352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Distribution of Sign Up Dates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Since sign up dates follow the poisson distribution, we use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Non-homogeneous Poisson Process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to simulate 2025 sign up dates.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07" name="Google Shape;207;p15"/>
          <p:cNvSpPr txBox="1"/>
          <p:nvPr/>
        </p:nvSpPr>
        <p:spPr>
          <a:xfrm>
            <a:off x="653550" y="2461150"/>
            <a:ext cx="110463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Distribution of Predicted Budget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The distribution of predicted budget for 20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countries are all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Lognormal Distributions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8" name="Google Shape;208;p15"/>
          <p:cNvSpPr/>
          <p:nvPr/>
        </p:nvSpPr>
        <p:spPr>
          <a:xfrm>
            <a:off x="407850" y="1683076"/>
            <a:ext cx="245700" cy="245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5"/>
          <p:cNvSpPr/>
          <p:nvPr/>
        </p:nvSpPr>
        <p:spPr>
          <a:xfrm>
            <a:off x="407850" y="2613550"/>
            <a:ext cx="245700" cy="245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00" y="3454750"/>
            <a:ext cx="4310520" cy="29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6001" y="3530950"/>
            <a:ext cx="4504376" cy="29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6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217" name="Google Shape;217;p16"/>
          <p:cNvSpPr txBox="1"/>
          <p:nvPr/>
        </p:nvSpPr>
        <p:spPr>
          <a:xfrm>
            <a:off x="-240175" y="738913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Model: </a:t>
            </a: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Semi-Markov Decision Processes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8" name="Google Shape;218;p16"/>
          <p:cNvSpPr txBox="1"/>
          <p:nvPr/>
        </p:nvSpPr>
        <p:spPr>
          <a:xfrm>
            <a:off x="-66975" y="1196663"/>
            <a:ext cx="119886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4. 1. 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Dynamic Process Analysis：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 analyse the whole dynamic process in three perspective：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input，Data Processing and Data Output</a:t>
            </a: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p16"/>
          <p:cNvSpPr txBox="1"/>
          <p:nvPr/>
        </p:nvSpPr>
        <p:spPr>
          <a:xfrm>
            <a:off x="4819650" y="2871100"/>
            <a:ext cx="1970400" cy="523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input</a:t>
            </a:r>
            <a:endParaRPr/>
          </a:p>
        </p:txBody>
      </p:sp>
      <p:sp>
        <p:nvSpPr>
          <p:cNvPr id="220" name="Google Shape;220;p16"/>
          <p:cNvSpPr txBox="1"/>
          <p:nvPr/>
        </p:nvSpPr>
        <p:spPr>
          <a:xfrm>
            <a:off x="3024975" y="2303113"/>
            <a:ext cx="5804700" cy="47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Strategy：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Fire/Hire on the first day of the month</a:t>
            </a:r>
            <a:endParaRPr sz="800"/>
          </a:p>
        </p:txBody>
      </p:sp>
      <p:sp>
        <p:nvSpPr>
          <p:cNvPr id="221" name="Google Shape;221;p16"/>
          <p:cNvSpPr txBox="1"/>
          <p:nvPr/>
        </p:nvSpPr>
        <p:spPr>
          <a:xfrm>
            <a:off x="533450" y="3871300"/>
            <a:ext cx="1970400" cy="92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Distribution of predicted budget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—Log Normal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22" name="Google Shape;2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250" y="5156275"/>
            <a:ext cx="2574275" cy="8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6"/>
          <p:cNvPicPr preferRelativeResize="0"/>
          <p:nvPr/>
        </p:nvPicPr>
        <p:blipFill rotWithShape="1">
          <a:blip r:embed="rId4">
            <a:alphaModFix/>
          </a:blip>
          <a:srcRect b="0" l="0" r="0" t="4807"/>
          <a:stretch/>
        </p:blipFill>
        <p:spPr>
          <a:xfrm>
            <a:off x="3700793" y="5608700"/>
            <a:ext cx="4093182" cy="86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6"/>
          <p:cNvSpPr txBox="1"/>
          <p:nvPr/>
        </p:nvSpPr>
        <p:spPr>
          <a:xfrm>
            <a:off x="7791450" y="5793500"/>
            <a:ext cx="2503800" cy="677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Output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Tables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after </a:t>
            </a: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simulations for 2025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25" name="Google Shape;2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900" y="3396625"/>
            <a:ext cx="1417800" cy="4746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16"/>
          <p:cNvCxnSpPr>
            <a:stCxn id="219" idx="1"/>
            <a:endCxn id="225" idx="1"/>
          </p:cNvCxnSpPr>
          <p:nvPr/>
        </p:nvCxnSpPr>
        <p:spPr>
          <a:xfrm flipH="1">
            <a:off x="3483750" y="3132700"/>
            <a:ext cx="1335900" cy="50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7" name="Google Shape;2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200" y="3394300"/>
            <a:ext cx="694472" cy="232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200" y="3385725"/>
            <a:ext cx="967785" cy="32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Google Shape;229;p16"/>
          <p:cNvCxnSpPr/>
          <p:nvPr/>
        </p:nvCxnSpPr>
        <p:spPr>
          <a:xfrm>
            <a:off x="6803485" y="3108225"/>
            <a:ext cx="1457700" cy="439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0" name="Google Shape;23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976" y="3680588"/>
            <a:ext cx="3145874" cy="198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6"/>
          <p:cNvSpPr txBox="1"/>
          <p:nvPr/>
        </p:nvSpPr>
        <p:spPr>
          <a:xfrm>
            <a:off x="8612125" y="2967300"/>
            <a:ext cx="2503800" cy="92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Non–homogeneous Poisson Process to simulate sign up date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32" name="Google Shape;2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1300" y="3772300"/>
            <a:ext cx="1183350" cy="174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16"/>
          <p:cNvCxnSpPr/>
          <p:nvPr/>
        </p:nvCxnSpPr>
        <p:spPr>
          <a:xfrm flipH="1">
            <a:off x="6202200" y="5021025"/>
            <a:ext cx="1628700" cy="564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4" name="Google Shape;234;p16"/>
          <p:cNvPicPr preferRelativeResize="0"/>
          <p:nvPr/>
        </p:nvPicPr>
        <p:blipFill rotWithShape="1">
          <a:blip r:embed="rId6">
            <a:alphaModFix/>
          </a:blip>
          <a:srcRect b="0" l="7954" r="7962" t="4260"/>
          <a:stretch/>
        </p:blipFill>
        <p:spPr>
          <a:xfrm>
            <a:off x="2301775" y="3772300"/>
            <a:ext cx="2574275" cy="1405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16"/>
          <p:cNvCxnSpPr/>
          <p:nvPr/>
        </p:nvCxnSpPr>
        <p:spPr>
          <a:xfrm>
            <a:off x="4109350" y="5034650"/>
            <a:ext cx="1366200" cy="551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16"/>
          <p:cNvSpPr/>
          <p:nvPr/>
        </p:nvSpPr>
        <p:spPr>
          <a:xfrm>
            <a:off x="411010" y="2191599"/>
            <a:ext cx="10787700" cy="4282800"/>
          </a:xfrm>
          <a:prstGeom prst="roundRect">
            <a:avLst>
              <a:gd fmla="val 16667" name="adj"/>
            </a:avLst>
          </a:prstGeom>
          <a:solidFill>
            <a:srgbClr val="EA4336">
              <a:alpha val="221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/>
          <p:nvPr>
            <p:ph idx="1" type="body"/>
          </p:nvPr>
        </p:nvSpPr>
        <p:spPr>
          <a:xfrm>
            <a:off x="2143741" y="388102"/>
            <a:ext cx="3239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None/>
            </a:pPr>
            <a:r>
              <a:rPr lang="en-US"/>
              <a:t>Solution</a:t>
            </a:r>
            <a:endParaRPr/>
          </a:p>
        </p:txBody>
      </p:sp>
      <p:pic>
        <p:nvPicPr>
          <p:cNvPr id="242" name="Google Shape;242;p17"/>
          <p:cNvPicPr preferRelativeResize="0"/>
          <p:nvPr/>
        </p:nvPicPr>
        <p:blipFill rotWithShape="1">
          <a:blip r:embed="rId3">
            <a:alphaModFix/>
          </a:blip>
          <a:srcRect b="29734" l="4818" r="7899" t="47841"/>
          <a:stretch/>
        </p:blipFill>
        <p:spPr>
          <a:xfrm>
            <a:off x="475325" y="1622675"/>
            <a:ext cx="11390848" cy="226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7"/>
          <p:cNvPicPr preferRelativeResize="0"/>
          <p:nvPr/>
        </p:nvPicPr>
        <p:blipFill rotWithShape="1">
          <a:blip r:embed="rId3">
            <a:alphaModFix/>
          </a:blip>
          <a:srcRect b="0" l="0" r="51702" t="71143"/>
          <a:stretch/>
        </p:blipFill>
        <p:spPr>
          <a:xfrm>
            <a:off x="347600" y="3886200"/>
            <a:ext cx="5696829" cy="26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7"/>
          <p:cNvSpPr txBox="1"/>
          <p:nvPr/>
        </p:nvSpPr>
        <p:spPr>
          <a:xfrm>
            <a:off x="-76900" y="721563"/>
            <a:ext cx="78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Model: Semi-Markov Decision Processes</a:t>
            </a:r>
            <a:endParaRPr b="1" sz="2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5" name="Google Shape;245;p17"/>
          <p:cNvSpPr txBox="1"/>
          <p:nvPr/>
        </p:nvSpPr>
        <p:spPr>
          <a:xfrm>
            <a:off x="347650" y="219863"/>
            <a:ext cx="786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1. Dynamic Process Analysis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6" name="Google Shape;246;p17"/>
          <p:cNvSpPr txBox="1"/>
          <p:nvPr/>
        </p:nvSpPr>
        <p:spPr>
          <a:xfrm>
            <a:off x="8081550" y="4163800"/>
            <a:ext cx="1970400" cy="523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Output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/>
          </a:p>
        </p:txBody>
      </p:sp>
      <p:pic>
        <p:nvPicPr>
          <p:cNvPr id="247" name="Google Shape;24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7325" y="4764350"/>
            <a:ext cx="5478851" cy="178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7"/>
          <p:cNvSpPr txBox="1"/>
          <p:nvPr/>
        </p:nvSpPr>
        <p:spPr>
          <a:xfrm>
            <a:off x="5323125" y="1549338"/>
            <a:ext cx="3888900" cy="523200"/>
          </a:xfrm>
          <a:prstGeom prst="rect">
            <a:avLst/>
          </a:prstGeom>
          <a:solidFill>
            <a:srgbClr val="FDE4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Dynamic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</a:t>
            </a: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Processing</a:t>
            </a:r>
            <a:endParaRPr/>
          </a:p>
        </p:txBody>
      </p:sp>
      <p:sp>
        <p:nvSpPr>
          <p:cNvPr id="249" name="Google Shape;249;p17"/>
          <p:cNvSpPr/>
          <p:nvPr/>
        </p:nvSpPr>
        <p:spPr>
          <a:xfrm>
            <a:off x="6218400" y="3978600"/>
            <a:ext cx="5696700" cy="2632500"/>
          </a:xfrm>
          <a:prstGeom prst="roundRect">
            <a:avLst>
              <a:gd fmla="val 16667" name="adj"/>
            </a:avLst>
          </a:prstGeom>
          <a:solidFill>
            <a:srgbClr val="B1CDFB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7"/>
          <p:cNvSpPr/>
          <p:nvPr/>
        </p:nvSpPr>
        <p:spPr>
          <a:xfrm>
            <a:off x="286550" y="1455425"/>
            <a:ext cx="11768400" cy="2398800"/>
          </a:xfrm>
          <a:prstGeom prst="roundRect">
            <a:avLst>
              <a:gd fmla="val 12217" name="adj"/>
            </a:avLst>
          </a:prstGeom>
          <a:solidFill>
            <a:srgbClr val="FEE49A">
              <a:alpha val="27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7"/>
          <p:cNvSpPr/>
          <p:nvPr/>
        </p:nvSpPr>
        <p:spPr>
          <a:xfrm>
            <a:off x="347650" y="3886200"/>
            <a:ext cx="5696700" cy="2722500"/>
          </a:xfrm>
          <a:prstGeom prst="roundRect">
            <a:avLst>
              <a:gd fmla="val 12217" name="adj"/>
            </a:avLst>
          </a:prstGeom>
          <a:solidFill>
            <a:srgbClr val="FEDB9A">
              <a:alpha val="27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3C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google">
      <a:dk1>
        <a:srgbClr val="000000"/>
      </a:dk1>
      <a:lt1>
        <a:srgbClr val="FFFFFF"/>
      </a:lt1>
      <a:dk2>
        <a:srgbClr val="494949"/>
      </a:dk2>
      <a:lt2>
        <a:srgbClr val="EDF2FC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7F7F7F"/>
      </a:accent5>
      <a:accent6>
        <a:srgbClr val="BFBFBF"/>
      </a:accent6>
      <a:hlink>
        <a:srgbClr val="262626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